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3" r:id="rId4"/>
  </p:sldMasterIdLst>
  <p:notesMasterIdLst>
    <p:notesMasterId r:id="rId51"/>
  </p:notesMasterIdLst>
  <p:sldIdLst>
    <p:sldId id="256" r:id="rId5"/>
    <p:sldId id="259" r:id="rId6"/>
    <p:sldId id="260" r:id="rId7"/>
    <p:sldId id="261" r:id="rId8"/>
    <p:sldId id="262" r:id="rId9"/>
    <p:sldId id="298" r:id="rId10"/>
    <p:sldId id="263" r:id="rId11"/>
    <p:sldId id="302" r:id="rId12"/>
    <p:sldId id="264" r:id="rId13"/>
    <p:sldId id="266" r:id="rId14"/>
    <p:sldId id="265" r:id="rId15"/>
    <p:sldId id="276" r:id="rId16"/>
    <p:sldId id="293" r:id="rId17"/>
    <p:sldId id="303" r:id="rId18"/>
    <p:sldId id="277" r:id="rId19"/>
    <p:sldId id="284" r:id="rId20"/>
    <p:sldId id="269" r:id="rId21"/>
    <p:sldId id="304" r:id="rId22"/>
    <p:sldId id="305" r:id="rId23"/>
    <p:sldId id="307" r:id="rId24"/>
    <p:sldId id="306" r:id="rId25"/>
    <p:sldId id="308" r:id="rId26"/>
    <p:sldId id="27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579"/>
    <a:srgbClr val="3A6483"/>
    <a:srgbClr val="204E79"/>
    <a:srgbClr val="005493"/>
    <a:srgbClr val="F8F9FA"/>
    <a:srgbClr val="F2F2F2"/>
    <a:srgbClr val="121619"/>
    <a:srgbClr val="F7F3F2"/>
    <a:srgbClr val="F6F2FF"/>
    <a:srgbClr val="EDF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92"/>
    <p:restoredTop sz="86732" autoAdjust="0"/>
  </p:normalViewPr>
  <p:slideViewPr>
    <p:cSldViewPr snapToGrid="0">
      <p:cViewPr varScale="1">
        <p:scale>
          <a:sx n="76" d="100"/>
          <a:sy n="76" d="100"/>
        </p:scale>
        <p:origin x="1387"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9244F4-0989-4115-9104-0730E7BB151E}" type="doc">
      <dgm:prSet loTypeId="urn:microsoft.com/office/officeart/2005/8/layout/hProcess9" loCatId="process" qsTypeId="urn:microsoft.com/office/officeart/2005/8/quickstyle/simple1" qsCatId="simple" csTypeId="urn:microsoft.com/office/officeart/2005/8/colors/accent1_2" csCatId="accent1" phldr="1"/>
      <dgm:spPr/>
    </dgm:pt>
    <dgm:pt modelId="{61FB66F7-C3F9-4F56-B8D3-C2077487AB52}">
      <dgm:prSet phldrT="[Text]" custT="1"/>
      <dgm:spPr/>
      <dgm:t>
        <a:bodyPr/>
        <a:lstStyle/>
        <a:p>
          <a:r>
            <a:rPr lang="en-US" sz="2000" b="0" i="0" dirty="0" smtClean="0">
              <a:latin typeface="Times New Roman" panose="02020603050405020304" pitchFamily="18" charset="0"/>
              <a:cs typeface="Times New Roman" panose="02020603050405020304" pitchFamily="18" charset="0"/>
            </a:rPr>
            <a:t>Request rocket launch data from </a:t>
          </a:r>
          <a:r>
            <a:rPr lang="en-US" sz="2000" b="0" i="0" dirty="0" err="1" smtClean="0">
              <a:latin typeface="Times New Roman" panose="02020603050405020304" pitchFamily="18" charset="0"/>
              <a:cs typeface="Times New Roman" panose="02020603050405020304" pitchFamily="18" charset="0"/>
            </a:rPr>
            <a:t>SpaceX</a:t>
          </a:r>
          <a:r>
            <a:rPr lang="en-US" sz="2000" b="0" i="0" dirty="0" smtClean="0">
              <a:latin typeface="Times New Roman" panose="02020603050405020304" pitchFamily="18" charset="0"/>
              <a:cs typeface="Times New Roman" panose="02020603050405020304" pitchFamily="18" charset="0"/>
            </a:rPr>
            <a:t> API and save in a</a:t>
          </a:r>
          <a:br>
            <a:rPr lang="en-US" sz="2000" b="0" i="0" dirty="0" smtClean="0">
              <a:latin typeface="Times New Roman" panose="02020603050405020304" pitchFamily="18" charset="0"/>
              <a:cs typeface="Times New Roman" panose="02020603050405020304" pitchFamily="18" charset="0"/>
            </a:rPr>
          </a:br>
          <a:r>
            <a:rPr lang="en-US" sz="2000" b="0" i="0" dirty="0" err="1" smtClean="0">
              <a:latin typeface="Times New Roman" panose="02020603050405020304" pitchFamily="18" charset="0"/>
              <a:cs typeface="Times New Roman" panose="02020603050405020304" pitchFamily="18" charset="0"/>
            </a:rPr>
            <a:t>dataframe</a:t>
          </a:r>
          <a:endParaRPr lang="en-US" sz="2000" dirty="0">
            <a:latin typeface="Times New Roman" panose="02020603050405020304" pitchFamily="18" charset="0"/>
            <a:cs typeface="Times New Roman" panose="02020603050405020304" pitchFamily="18" charset="0"/>
          </a:endParaRPr>
        </a:p>
      </dgm:t>
    </dgm:pt>
    <dgm:pt modelId="{17BBC10B-18CB-4098-A283-E7FCC419F4DF}" type="parTrans" cxnId="{A9F7B1DA-BB65-4311-9171-08264FBF119D}">
      <dgm:prSet/>
      <dgm:spPr/>
      <dgm:t>
        <a:bodyPr/>
        <a:lstStyle/>
        <a:p>
          <a:endParaRPr lang="en-US" sz="2000">
            <a:latin typeface="Times New Roman" panose="02020603050405020304" pitchFamily="18" charset="0"/>
            <a:cs typeface="Times New Roman" panose="02020603050405020304" pitchFamily="18" charset="0"/>
          </a:endParaRPr>
        </a:p>
      </dgm:t>
    </dgm:pt>
    <dgm:pt modelId="{886333EF-AE13-4611-8FEA-88664BD29A70}" type="sibTrans" cxnId="{A9F7B1DA-BB65-4311-9171-08264FBF119D}">
      <dgm:prSet/>
      <dgm:spPr/>
      <dgm:t>
        <a:bodyPr/>
        <a:lstStyle/>
        <a:p>
          <a:endParaRPr lang="en-US" sz="2000">
            <a:latin typeface="Times New Roman" panose="02020603050405020304" pitchFamily="18" charset="0"/>
            <a:cs typeface="Times New Roman" panose="02020603050405020304" pitchFamily="18" charset="0"/>
          </a:endParaRPr>
        </a:p>
      </dgm:t>
    </dgm:pt>
    <dgm:pt modelId="{6FAB11F7-C0F0-46C0-8288-BFE284633918}">
      <dgm:prSet phldrT="[Text]" custT="1"/>
      <dgm:spPr/>
      <dgm:t>
        <a:bodyPr/>
        <a:lstStyle/>
        <a:p>
          <a:r>
            <a:rPr lang="en-US" sz="2000" dirty="0" smtClean="0">
              <a:latin typeface="Times New Roman" panose="02020603050405020304" pitchFamily="18" charset="0"/>
              <a:cs typeface="Times New Roman" panose="02020603050405020304" pitchFamily="18" charset="0"/>
            </a:rPr>
            <a:t>Take subset of features that we need</a:t>
          </a:r>
          <a:endParaRPr lang="en-US" sz="2000" dirty="0">
            <a:latin typeface="Times New Roman" panose="02020603050405020304" pitchFamily="18" charset="0"/>
            <a:cs typeface="Times New Roman" panose="02020603050405020304" pitchFamily="18" charset="0"/>
          </a:endParaRPr>
        </a:p>
      </dgm:t>
    </dgm:pt>
    <dgm:pt modelId="{0AA260CD-E096-4274-98EB-DF3770C56971}" type="parTrans" cxnId="{E30892C2-E54F-47B0-AE52-CD099A5DEA73}">
      <dgm:prSet/>
      <dgm:spPr/>
      <dgm:t>
        <a:bodyPr/>
        <a:lstStyle/>
        <a:p>
          <a:endParaRPr lang="en-US" sz="2000">
            <a:latin typeface="Times New Roman" panose="02020603050405020304" pitchFamily="18" charset="0"/>
            <a:cs typeface="Times New Roman" panose="02020603050405020304" pitchFamily="18" charset="0"/>
          </a:endParaRPr>
        </a:p>
      </dgm:t>
    </dgm:pt>
    <dgm:pt modelId="{0773FD31-579E-469E-8846-54ACC2F95743}" type="sibTrans" cxnId="{E30892C2-E54F-47B0-AE52-CD099A5DEA73}">
      <dgm:prSet/>
      <dgm:spPr/>
      <dgm:t>
        <a:bodyPr/>
        <a:lstStyle/>
        <a:p>
          <a:endParaRPr lang="en-US" sz="2000">
            <a:latin typeface="Times New Roman" panose="02020603050405020304" pitchFamily="18" charset="0"/>
            <a:cs typeface="Times New Roman" panose="02020603050405020304" pitchFamily="18" charset="0"/>
          </a:endParaRPr>
        </a:p>
      </dgm:t>
    </dgm:pt>
    <dgm:pt modelId="{9C2C48D5-634D-4874-A11D-F9A74276ABA3}">
      <dgm:prSet phldrT="[Text]" custT="1"/>
      <dgm:spPr/>
      <dgm:t>
        <a:bodyPr/>
        <a:lstStyle/>
        <a:p>
          <a:r>
            <a:rPr lang="en-US" sz="2000" dirty="0" smtClean="0">
              <a:latin typeface="Times New Roman" panose="02020603050405020304" pitchFamily="18" charset="0"/>
              <a:cs typeface="Times New Roman" panose="02020603050405020304" pitchFamily="18" charset="0"/>
            </a:rPr>
            <a:t>Reformat some features and </a:t>
          </a:r>
          <a:r>
            <a:rPr lang="en-US" sz="2000" dirty="0" err="1" smtClean="0">
              <a:latin typeface="Times New Roman" panose="02020603050405020304" pitchFamily="18" charset="0"/>
              <a:cs typeface="Times New Roman" panose="02020603050405020304" pitchFamily="18" charset="0"/>
            </a:rPr>
            <a:t>limt</a:t>
          </a:r>
          <a:r>
            <a:rPr lang="en-US" sz="2000" dirty="0" smtClean="0">
              <a:latin typeface="Times New Roman" panose="02020603050405020304" pitchFamily="18" charset="0"/>
              <a:cs typeface="Times New Roman" panose="02020603050405020304" pitchFamily="18" charset="0"/>
            </a:rPr>
            <a:t> dates of launches</a:t>
          </a:r>
          <a:endParaRPr lang="en-US" sz="2000" dirty="0">
            <a:latin typeface="Times New Roman" panose="02020603050405020304" pitchFamily="18" charset="0"/>
            <a:cs typeface="Times New Roman" panose="02020603050405020304" pitchFamily="18" charset="0"/>
          </a:endParaRPr>
        </a:p>
      </dgm:t>
    </dgm:pt>
    <dgm:pt modelId="{1BE9532B-5679-46FE-88FB-641A0CDCC6B4}" type="parTrans" cxnId="{626C43D2-7028-4AB2-B395-CFA82781ABC8}">
      <dgm:prSet/>
      <dgm:spPr/>
      <dgm:t>
        <a:bodyPr/>
        <a:lstStyle/>
        <a:p>
          <a:endParaRPr lang="en-US" sz="2000">
            <a:latin typeface="Times New Roman" panose="02020603050405020304" pitchFamily="18" charset="0"/>
            <a:cs typeface="Times New Roman" panose="02020603050405020304" pitchFamily="18" charset="0"/>
          </a:endParaRPr>
        </a:p>
      </dgm:t>
    </dgm:pt>
    <dgm:pt modelId="{A509449D-DAE2-436C-8D7A-D400B9434C02}" type="sibTrans" cxnId="{626C43D2-7028-4AB2-B395-CFA82781ABC8}">
      <dgm:prSet/>
      <dgm:spPr/>
      <dgm:t>
        <a:bodyPr/>
        <a:lstStyle/>
        <a:p>
          <a:endParaRPr lang="en-US" sz="2000">
            <a:latin typeface="Times New Roman" panose="02020603050405020304" pitchFamily="18" charset="0"/>
            <a:cs typeface="Times New Roman" panose="02020603050405020304" pitchFamily="18" charset="0"/>
          </a:endParaRPr>
        </a:p>
      </dgm:t>
    </dgm:pt>
    <dgm:pt modelId="{E0F98B83-8C66-4578-A77C-4A04446AAA2E}">
      <dgm:prSet phldrT="[Text]" custT="1"/>
      <dgm:spPr/>
      <dgm:t>
        <a:bodyPr/>
        <a:lstStyle/>
        <a:p>
          <a:r>
            <a:rPr lang="en-US" sz="2000" dirty="0" smtClean="0">
              <a:latin typeface="Times New Roman" panose="02020603050405020304" pitchFamily="18" charset="0"/>
              <a:cs typeface="Times New Roman" panose="02020603050405020304" pitchFamily="18" charset="0"/>
            </a:rPr>
            <a:t>Create a </a:t>
          </a:r>
          <a:r>
            <a:rPr lang="en-US" sz="2000" dirty="0" err="1" smtClean="0">
              <a:latin typeface="Times New Roman" panose="02020603050405020304" pitchFamily="18" charset="0"/>
              <a:cs typeface="Times New Roman" panose="02020603050405020304" pitchFamily="18" charset="0"/>
            </a:rPr>
            <a:t>dict</a:t>
          </a:r>
          <a:r>
            <a:rPr lang="en-US" sz="2000" dirty="0" smtClean="0">
              <a:latin typeface="Times New Roman" panose="02020603050405020304" pitchFamily="18" charset="0"/>
              <a:cs typeface="Times New Roman" panose="02020603050405020304" pitchFamily="18" charset="0"/>
            </a:rPr>
            <a:t> with all features names that we want as keys</a:t>
          </a:r>
          <a:endParaRPr lang="en-US" sz="2000" dirty="0">
            <a:latin typeface="Times New Roman" panose="02020603050405020304" pitchFamily="18" charset="0"/>
            <a:cs typeface="Times New Roman" panose="02020603050405020304" pitchFamily="18" charset="0"/>
          </a:endParaRPr>
        </a:p>
      </dgm:t>
    </dgm:pt>
    <dgm:pt modelId="{C88F02EE-6804-4770-8AAF-AEE1ABC3EFA4}" type="parTrans" cxnId="{B3D22351-56B2-46FB-8C21-E2AA37CA5605}">
      <dgm:prSet/>
      <dgm:spPr/>
      <dgm:t>
        <a:bodyPr/>
        <a:lstStyle/>
        <a:p>
          <a:endParaRPr lang="en-US" sz="2000">
            <a:latin typeface="Times New Roman" panose="02020603050405020304" pitchFamily="18" charset="0"/>
            <a:cs typeface="Times New Roman" panose="02020603050405020304" pitchFamily="18" charset="0"/>
          </a:endParaRPr>
        </a:p>
      </dgm:t>
    </dgm:pt>
    <dgm:pt modelId="{BD870DA2-8BFD-4FB7-A720-BF82C5DA0F48}" type="sibTrans" cxnId="{B3D22351-56B2-46FB-8C21-E2AA37CA5605}">
      <dgm:prSet/>
      <dgm:spPr/>
      <dgm:t>
        <a:bodyPr/>
        <a:lstStyle/>
        <a:p>
          <a:endParaRPr lang="en-US" sz="2000">
            <a:latin typeface="Times New Roman" panose="02020603050405020304" pitchFamily="18" charset="0"/>
            <a:cs typeface="Times New Roman" panose="02020603050405020304" pitchFamily="18" charset="0"/>
          </a:endParaRPr>
        </a:p>
      </dgm:t>
    </dgm:pt>
    <dgm:pt modelId="{8385F448-34B1-4D00-B81C-C25E2387D3EB}">
      <dgm:prSet phldrT="[Text]" custT="1"/>
      <dgm:spPr/>
      <dgm:t>
        <a:bodyPr/>
        <a:lstStyle/>
        <a:p>
          <a:r>
            <a:rPr lang="en-US" sz="2000" dirty="0" smtClean="0">
              <a:latin typeface="Times New Roman" panose="02020603050405020304" pitchFamily="18" charset="0"/>
              <a:cs typeface="Times New Roman" panose="02020603050405020304" pitchFamily="18" charset="0"/>
            </a:rPr>
            <a:t>Use given function to extract date from above </a:t>
          </a:r>
          <a:r>
            <a:rPr lang="en-US" sz="2000" dirty="0" err="1" smtClean="0">
              <a:latin typeface="Times New Roman" panose="02020603050405020304" pitchFamily="18" charset="0"/>
              <a:cs typeface="Times New Roman" panose="02020603050405020304" pitchFamily="18" charset="0"/>
            </a:rPr>
            <a:t>dataframe</a:t>
          </a:r>
          <a:r>
            <a:rPr lang="en-US" sz="2000" dirty="0" smtClean="0">
              <a:latin typeface="Times New Roman" panose="02020603050405020304" pitchFamily="18" charset="0"/>
              <a:cs typeface="Times New Roman" panose="02020603050405020304" pitchFamily="18" charset="0"/>
            </a:rPr>
            <a:t> to our </a:t>
          </a:r>
          <a:r>
            <a:rPr lang="en-US" sz="2000" dirty="0" err="1" smtClean="0">
              <a:latin typeface="Times New Roman" panose="02020603050405020304" pitchFamily="18" charset="0"/>
              <a:cs typeface="Times New Roman" panose="02020603050405020304" pitchFamily="18" charset="0"/>
            </a:rPr>
            <a:t>dict</a:t>
          </a:r>
          <a:endParaRPr lang="en-US" sz="2000" dirty="0">
            <a:latin typeface="Times New Roman" panose="02020603050405020304" pitchFamily="18" charset="0"/>
            <a:cs typeface="Times New Roman" panose="02020603050405020304" pitchFamily="18" charset="0"/>
          </a:endParaRPr>
        </a:p>
      </dgm:t>
    </dgm:pt>
    <dgm:pt modelId="{73B54667-0155-4059-ABE1-C5D8ECB4C4BD}" type="parTrans" cxnId="{D432C710-EA97-4637-AD63-198C8CA52B46}">
      <dgm:prSet/>
      <dgm:spPr/>
      <dgm:t>
        <a:bodyPr/>
        <a:lstStyle/>
        <a:p>
          <a:endParaRPr lang="en-US" sz="2000">
            <a:latin typeface="Times New Roman" panose="02020603050405020304" pitchFamily="18" charset="0"/>
            <a:cs typeface="Times New Roman" panose="02020603050405020304" pitchFamily="18" charset="0"/>
          </a:endParaRPr>
        </a:p>
      </dgm:t>
    </dgm:pt>
    <dgm:pt modelId="{8D159C11-3DF3-4DDC-91A4-D1091B09C33A}" type="sibTrans" cxnId="{D432C710-EA97-4637-AD63-198C8CA52B46}">
      <dgm:prSet/>
      <dgm:spPr/>
      <dgm:t>
        <a:bodyPr/>
        <a:lstStyle/>
        <a:p>
          <a:endParaRPr lang="en-US" sz="2000">
            <a:latin typeface="Times New Roman" panose="02020603050405020304" pitchFamily="18" charset="0"/>
            <a:cs typeface="Times New Roman" panose="02020603050405020304" pitchFamily="18" charset="0"/>
          </a:endParaRPr>
        </a:p>
      </dgm:t>
    </dgm:pt>
    <dgm:pt modelId="{6F2DD8D6-05B1-4E5D-BF57-8B0900DB884D}">
      <dgm:prSet phldrT="[Text]" custT="1"/>
      <dgm:spPr/>
      <dgm:t>
        <a:bodyPr/>
        <a:lstStyle/>
        <a:p>
          <a:r>
            <a:rPr lang="en-US" sz="2000" dirty="0" smtClean="0">
              <a:latin typeface="Times New Roman" panose="02020603050405020304" pitchFamily="18" charset="0"/>
              <a:cs typeface="Times New Roman" panose="02020603050405020304" pitchFamily="18" charset="0"/>
            </a:rPr>
            <a:t>Convert </a:t>
          </a:r>
          <a:r>
            <a:rPr lang="en-US" sz="2000" dirty="0" err="1" smtClean="0">
              <a:latin typeface="Times New Roman" panose="02020603050405020304" pitchFamily="18" charset="0"/>
              <a:cs typeface="Times New Roman" panose="02020603050405020304" pitchFamily="18" charset="0"/>
            </a:rPr>
            <a:t>dict</a:t>
          </a:r>
          <a:r>
            <a:rPr lang="en-US" sz="2000" dirty="0" smtClean="0">
              <a:latin typeface="Times New Roman" panose="02020603050405020304" pitchFamily="18" charset="0"/>
              <a:cs typeface="Times New Roman" panose="02020603050405020304" pitchFamily="18" charset="0"/>
            </a:rPr>
            <a:t> to </a:t>
          </a:r>
          <a:r>
            <a:rPr lang="en-US" sz="2000" dirty="0" err="1" smtClean="0">
              <a:latin typeface="Times New Roman" panose="02020603050405020304" pitchFamily="18" charset="0"/>
              <a:cs typeface="Times New Roman" panose="02020603050405020304" pitchFamily="18" charset="0"/>
            </a:rPr>
            <a:t>dataframe</a:t>
          </a:r>
          <a:r>
            <a:rPr lang="en-US" sz="2000" dirty="0" smtClean="0">
              <a:latin typeface="Times New Roman" panose="02020603050405020304" pitchFamily="18" charset="0"/>
              <a:cs typeface="Times New Roman" panose="02020603050405020304" pitchFamily="18" charset="0"/>
            </a:rPr>
            <a:t> and save as .CSV file for next step</a:t>
          </a:r>
          <a:br>
            <a:rPr lang="en-US" sz="2000" dirty="0" smtClean="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dgm:t>
    </dgm:pt>
    <dgm:pt modelId="{86882487-80CB-44D2-98AD-381248A3710C}" type="parTrans" cxnId="{05E2C63E-3F0B-4D93-B65E-C8A317953039}">
      <dgm:prSet/>
      <dgm:spPr/>
      <dgm:t>
        <a:bodyPr/>
        <a:lstStyle/>
        <a:p>
          <a:endParaRPr lang="en-US" sz="2000">
            <a:latin typeface="Times New Roman" panose="02020603050405020304" pitchFamily="18" charset="0"/>
            <a:cs typeface="Times New Roman" panose="02020603050405020304" pitchFamily="18" charset="0"/>
          </a:endParaRPr>
        </a:p>
      </dgm:t>
    </dgm:pt>
    <dgm:pt modelId="{CEEF3634-4013-4D21-89E6-1299218DCD4C}" type="sibTrans" cxnId="{05E2C63E-3F0B-4D93-B65E-C8A317953039}">
      <dgm:prSet/>
      <dgm:spPr/>
      <dgm:t>
        <a:bodyPr/>
        <a:lstStyle/>
        <a:p>
          <a:endParaRPr lang="en-US" sz="2000">
            <a:latin typeface="Times New Roman" panose="02020603050405020304" pitchFamily="18" charset="0"/>
            <a:cs typeface="Times New Roman" panose="02020603050405020304" pitchFamily="18" charset="0"/>
          </a:endParaRPr>
        </a:p>
      </dgm:t>
    </dgm:pt>
    <dgm:pt modelId="{C3438D28-51C6-48ED-8B74-E5C43157B9AC}" type="pres">
      <dgm:prSet presAssocID="{D89244F4-0989-4115-9104-0730E7BB151E}" presName="CompostProcess" presStyleCnt="0">
        <dgm:presLayoutVars>
          <dgm:dir/>
          <dgm:resizeHandles val="exact"/>
        </dgm:presLayoutVars>
      </dgm:prSet>
      <dgm:spPr/>
    </dgm:pt>
    <dgm:pt modelId="{1A07FBD5-816F-4559-9E1B-6254BE0D3B74}" type="pres">
      <dgm:prSet presAssocID="{D89244F4-0989-4115-9104-0730E7BB151E}" presName="arrow" presStyleLbl="bgShp" presStyleIdx="0" presStyleCnt="1"/>
      <dgm:spPr/>
    </dgm:pt>
    <dgm:pt modelId="{F20B448E-54CC-4A84-B8E4-5DA5DDD9175C}" type="pres">
      <dgm:prSet presAssocID="{D89244F4-0989-4115-9104-0730E7BB151E}" presName="linearProcess" presStyleCnt="0"/>
      <dgm:spPr/>
    </dgm:pt>
    <dgm:pt modelId="{3AD8502E-237B-40EA-8E7A-8882FD1CCBFD}" type="pres">
      <dgm:prSet presAssocID="{61FB66F7-C3F9-4F56-B8D3-C2077487AB52}" presName="textNode" presStyleLbl="node1" presStyleIdx="0" presStyleCnt="6">
        <dgm:presLayoutVars>
          <dgm:bulletEnabled val="1"/>
        </dgm:presLayoutVars>
      </dgm:prSet>
      <dgm:spPr/>
      <dgm:t>
        <a:bodyPr/>
        <a:lstStyle/>
        <a:p>
          <a:endParaRPr lang="en-US"/>
        </a:p>
      </dgm:t>
    </dgm:pt>
    <dgm:pt modelId="{9051FD76-B1D4-4787-919E-905A53531F8E}" type="pres">
      <dgm:prSet presAssocID="{886333EF-AE13-4611-8FEA-88664BD29A70}" presName="sibTrans" presStyleCnt="0"/>
      <dgm:spPr/>
    </dgm:pt>
    <dgm:pt modelId="{E7DC3099-6EAA-4950-BA88-8A771DBB4CC1}" type="pres">
      <dgm:prSet presAssocID="{6FAB11F7-C0F0-46C0-8288-BFE284633918}" presName="textNode" presStyleLbl="node1" presStyleIdx="1" presStyleCnt="6">
        <dgm:presLayoutVars>
          <dgm:bulletEnabled val="1"/>
        </dgm:presLayoutVars>
      </dgm:prSet>
      <dgm:spPr/>
      <dgm:t>
        <a:bodyPr/>
        <a:lstStyle/>
        <a:p>
          <a:endParaRPr lang="en-US"/>
        </a:p>
      </dgm:t>
    </dgm:pt>
    <dgm:pt modelId="{86496F82-BEC9-4204-B080-E85DE1126927}" type="pres">
      <dgm:prSet presAssocID="{0773FD31-579E-469E-8846-54ACC2F95743}" presName="sibTrans" presStyleCnt="0"/>
      <dgm:spPr/>
    </dgm:pt>
    <dgm:pt modelId="{A851E92D-5F43-4717-AE79-09D30115518F}" type="pres">
      <dgm:prSet presAssocID="{9C2C48D5-634D-4874-A11D-F9A74276ABA3}" presName="textNode" presStyleLbl="node1" presStyleIdx="2" presStyleCnt="6">
        <dgm:presLayoutVars>
          <dgm:bulletEnabled val="1"/>
        </dgm:presLayoutVars>
      </dgm:prSet>
      <dgm:spPr/>
      <dgm:t>
        <a:bodyPr/>
        <a:lstStyle/>
        <a:p>
          <a:endParaRPr lang="en-US"/>
        </a:p>
      </dgm:t>
    </dgm:pt>
    <dgm:pt modelId="{E0E6466E-458A-435F-BE4E-2CD9CD224B18}" type="pres">
      <dgm:prSet presAssocID="{A509449D-DAE2-436C-8D7A-D400B9434C02}" presName="sibTrans" presStyleCnt="0"/>
      <dgm:spPr/>
    </dgm:pt>
    <dgm:pt modelId="{C9161047-DBD7-4F91-BD63-75F5E414D745}" type="pres">
      <dgm:prSet presAssocID="{E0F98B83-8C66-4578-A77C-4A04446AAA2E}" presName="textNode" presStyleLbl="node1" presStyleIdx="3" presStyleCnt="6">
        <dgm:presLayoutVars>
          <dgm:bulletEnabled val="1"/>
        </dgm:presLayoutVars>
      </dgm:prSet>
      <dgm:spPr/>
      <dgm:t>
        <a:bodyPr/>
        <a:lstStyle/>
        <a:p>
          <a:endParaRPr lang="en-US"/>
        </a:p>
      </dgm:t>
    </dgm:pt>
    <dgm:pt modelId="{AB5F9153-7D00-43E4-9370-180F3ABF5A81}" type="pres">
      <dgm:prSet presAssocID="{BD870DA2-8BFD-4FB7-A720-BF82C5DA0F48}" presName="sibTrans" presStyleCnt="0"/>
      <dgm:spPr/>
    </dgm:pt>
    <dgm:pt modelId="{BA4F1C2C-8C91-46E8-B4C9-629DE3D24734}" type="pres">
      <dgm:prSet presAssocID="{8385F448-34B1-4D00-B81C-C25E2387D3EB}" presName="textNode" presStyleLbl="node1" presStyleIdx="4" presStyleCnt="6">
        <dgm:presLayoutVars>
          <dgm:bulletEnabled val="1"/>
        </dgm:presLayoutVars>
      </dgm:prSet>
      <dgm:spPr/>
      <dgm:t>
        <a:bodyPr/>
        <a:lstStyle/>
        <a:p>
          <a:endParaRPr lang="en-US"/>
        </a:p>
      </dgm:t>
    </dgm:pt>
    <dgm:pt modelId="{F44F1318-1C1D-4446-8B6F-C73C1992B4C2}" type="pres">
      <dgm:prSet presAssocID="{8D159C11-3DF3-4DDC-91A4-D1091B09C33A}" presName="sibTrans" presStyleCnt="0"/>
      <dgm:spPr/>
    </dgm:pt>
    <dgm:pt modelId="{C224BA7B-130E-4D6F-8E0C-92DFFB0B0484}" type="pres">
      <dgm:prSet presAssocID="{6F2DD8D6-05B1-4E5D-BF57-8B0900DB884D}" presName="textNode" presStyleLbl="node1" presStyleIdx="5" presStyleCnt="6">
        <dgm:presLayoutVars>
          <dgm:bulletEnabled val="1"/>
        </dgm:presLayoutVars>
      </dgm:prSet>
      <dgm:spPr/>
      <dgm:t>
        <a:bodyPr/>
        <a:lstStyle/>
        <a:p>
          <a:endParaRPr lang="en-US"/>
        </a:p>
      </dgm:t>
    </dgm:pt>
  </dgm:ptLst>
  <dgm:cxnLst>
    <dgm:cxn modelId="{CDD2E2B1-1296-42CD-A9BD-74C89C9D1A30}" type="presOf" srcId="{6FAB11F7-C0F0-46C0-8288-BFE284633918}" destId="{E7DC3099-6EAA-4950-BA88-8A771DBB4CC1}" srcOrd="0" destOrd="0" presId="urn:microsoft.com/office/officeart/2005/8/layout/hProcess9"/>
    <dgm:cxn modelId="{F0A4B21F-6D66-497C-B5EF-19B9FA0B8A3C}" type="presOf" srcId="{61FB66F7-C3F9-4F56-B8D3-C2077487AB52}" destId="{3AD8502E-237B-40EA-8E7A-8882FD1CCBFD}" srcOrd="0" destOrd="0" presId="urn:microsoft.com/office/officeart/2005/8/layout/hProcess9"/>
    <dgm:cxn modelId="{E30892C2-E54F-47B0-AE52-CD099A5DEA73}" srcId="{D89244F4-0989-4115-9104-0730E7BB151E}" destId="{6FAB11F7-C0F0-46C0-8288-BFE284633918}" srcOrd="1" destOrd="0" parTransId="{0AA260CD-E096-4274-98EB-DF3770C56971}" sibTransId="{0773FD31-579E-469E-8846-54ACC2F95743}"/>
    <dgm:cxn modelId="{A4CA41AE-3E8C-4174-9F04-256070FB6668}" type="presOf" srcId="{9C2C48D5-634D-4874-A11D-F9A74276ABA3}" destId="{A851E92D-5F43-4717-AE79-09D30115518F}" srcOrd="0" destOrd="0" presId="urn:microsoft.com/office/officeart/2005/8/layout/hProcess9"/>
    <dgm:cxn modelId="{05E2C63E-3F0B-4D93-B65E-C8A317953039}" srcId="{D89244F4-0989-4115-9104-0730E7BB151E}" destId="{6F2DD8D6-05B1-4E5D-BF57-8B0900DB884D}" srcOrd="5" destOrd="0" parTransId="{86882487-80CB-44D2-98AD-381248A3710C}" sibTransId="{CEEF3634-4013-4D21-89E6-1299218DCD4C}"/>
    <dgm:cxn modelId="{D432C710-EA97-4637-AD63-198C8CA52B46}" srcId="{D89244F4-0989-4115-9104-0730E7BB151E}" destId="{8385F448-34B1-4D00-B81C-C25E2387D3EB}" srcOrd="4" destOrd="0" parTransId="{73B54667-0155-4059-ABE1-C5D8ECB4C4BD}" sibTransId="{8D159C11-3DF3-4DDC-91A4-D1091B09C33A}"/>
    <dgm:cxn modelId="{448C422D-9A93-4BDE-9176-97971E40DD0B}" type="presOf" srcId="{6F2DD8D6-05B1-4E5D-BF57-8B0900DB884D}" destId="{C224BA7B-130E-4D6F-8E0C-92DFFB0B0484}" srcOrd="0" destOrd="0" presId="urn:microsoft.com/office/officeart/2005/8/layout/hProcess9"/>
    <dgm:cxn modelId="{A9F7B1DA-BB65-4311-9171-08264FBF119D}" srcId="{D89244F4-0989-4115-9104-0730E7BB151E}" destId="{61FB66F7-C3F9-4F56-B8D3-C2077487AB52}" srcOrd="0" destOrd="0" parTransId="{17BBC10B-18CB-4098-A283-E7FCC419F4DF}" sibTransId="{886333EF-AE13-4611-8FEA-88664BD29A70}"/>
    <dgm:cxn modelId="{B3D22351-56B2-46FB-8C21-E2AA37CA5605}" srcId="{D89244F4-0989-4115-9104-0730E7BB151E}" destId="{E0F98B83-8C66-4578-A77C-4A04446AAA2E}" srcOrd="3" destOrd="0" parTransId="{C88F02EE-6804-4770-8AAF-AEE1ABC3EFA4}" sibTransId="{BD870DA2-8BFD-4FB7-A720-BF82C5DA0F48}"/>
    <dgm:cxn modelId="{35342B6C-0B3C-4B0B-975C-03E15597B2A1}" type="presOf" srcId="{D89244F4-0989-4115-9104-0730E7BB151E}" destId="{C3438D28-51C6-48ED-8B74-E5C43157B9AC}" srcOrd="0" destOrd="0" presId="urn:microsoft.com/office/officeart/2005/8/layout/hProcess9"/>
    <dgm:cxn modelId="{626C43D2-7028-4AB2-B395-CFA82781ABC8}" srcId="{D89244F4-0989-4115-9104-0730E7BB151E}" destId="{9C2C48D5-634D-4874-A11D-F9A74276ABA3}" srcOrd="2" destOrd="0" parTransId="{1BE9532B-5679-46FE-88FB-641A0CDCC6B4}" sibTransId="{A509449D-DAE2-436C-8D7A-D400B9434C02}"/>
    <dgm:cxn modelId="{69120C30-AA73-4569-8E80-F9523752BD03}" type="presOf" srcId="{E0F98B83-8C66-4578-A77C-4A04446AAA2E}" destId="{C9161047-DBD7-4F91-BD63-75F5E414D745}" srcOrd="0" destOrd="0" presId="urn:microsoft.com/office/officeart/2005/8/layout/hProcess9"/>
    <dgm:cxn modelId="{A5F5D2C8-249E-45B4-B0A4-891D8838B455}" type="presOf" srcId="{8385F448-34B1-4D00-B81C-C25E2387D3EB}" destId="{BA4F1C2C-8C91-46E8-B4C9-629DE3D24734}" srcOrd="0" destOrd="0" presId="urn:microsoft.com/office/officeart/2005/8/layout/hProcess9"/>
    <dgm:cxn modelId="{9E0BB2F4-1701-4B0B-B032-04778C906608}" type="presParOf" srcId="{C3438D28-51C6-48ED-8B74-E5C43157B9AC}" destId="{1A07FBD5-816F-4559-9E1B-6254BE0D3B74}" srcOrd="0" destOrd="0" presId="urn:microsoft.com/office/officeart/2005/8/layout/hProcess9"/>
    <dgm:cxn modelId="{5486D63A-0F35-4495-8308-A7A427F6C1EF}" type="presParOf" srcId="{C3438D28-51C6-48ED-8B74-E5C43157B9AC}" destId="{F20B448E-54CC-4A84-B8E4-5DA5DDD9175C}" srcOrd="1" destOrd="0" presId="urn:microsoft.com/office/officeart/2005/8/layout/hProcess9"/>
    <dgm:cxn modelId="{084E52E2-223A-4DC4-A85F-9FFF7EFE7928}" type="presParOf" srcId="{F20B448E-54CC-4A84-B8E4-5DA5DDD9175C}" destId="{3AD8502E-237B-40EA-8E7A-8882FD1CCBFD}" srcOrd="0" destOrd="0" presId="urn:microsoft.com/office/officeart/2005/8/layout/hProcess9"/>
    <dgm:cxn modelId="{E73E89FB-FBC4-4330-8972-717E5E1957BF}" type="presParOf" srcId="{F20B448E-54CC-4A84-B8E4-5DA5DDD9175C}" destId="{9051FD76-B1D4-4787-919E-905A53531F8E}" srcOrd="1" destOrd="0" presId="urn:microsoft.com/office/officeart/2005/8/layout/hProcess9"/>
    <dgm:cxn modelId="{53EDBBD9-8D8A-4CAC-B781-DB2409BF67B3}" type="presParOf" srcId="{F20B448E-54CC-4A84-B8E4-5DA5DDD9175C}" destId="{E7DC3099-6EAA-4950-BA88-8A771DBB4CC1}" srcOrd="2" destOrd="0" presId="urn:microsoft.com/office/officeart/2005/8/layout/hProcess9"/>
    <dgm:cxn modelId="{4C138332-FF65-4423-B103-378121C4FC40}" type="presParOf" srcId="{F20B448E-54CC-4A84-B8E4-5DA5DDD9175C}" destId="{86496F82-BEC9-4204-B080-E85DE1126927}" srcOrd="3" destOrd="0" presId="urn:microsoft.com/office/officeart/2005/8/layout/hProcess9"/>
    <dgm:cxn modelId="{FD6136EF-5427-420C-BDB1-60DA8F86D0C4}" type="presParOf" srcId="{F20B448E-54CC-4A84-B8E4-5DA5DDD9175C}" destId="{A851E92D-5F43-4717-AE79-09D30115518F}" srcOrd="4" destOrd="0" presId="urn:microsoft.com/office/officeart/2005/8/layout/hProcess9"/>
    <dgm:cxn modelId="{854BE9A6-7667-435D-ADF8-DC3B545206B4}" type="presParOf" srcId="{F20B448E-54CC-4A84-B8E4-5DA5DDD9175C}" destId="{E0E6466E-458A-435F-BE4E-2CD9CD224B18}" srcOrd="5" destOrd="0" presId="urn:microsoft.com/office/officeart/2005/8/layout/hProcess9"/>
    <dgm:cxn modelId="{2CA67FD1-1451-4535-B755-54FCF4A1E109}" type="presParOf" srcId="{F20B448E-54CC-4A84-B8E4-5DA5DDD9175C}" destId="{C9161047-DBD7-4F91-BD63-75F5E414D745}" srcOrd="6" destOrd="0" presId="urn:microsoft.com/office/officeart/2005/8/layout/hProcess9"/>
    <dgm:cxn modelId="{09114B45-54F7-4677-BCD5-7F8879EA2BE9}" type="presParOf" srcId="{F20B448E-54CC-4A84-B8E4-5DA5DDD9175C}" destId="{AB5F9153-7D00-43E4-9370-180F3ABF5A81}" srcOrd="7" destOrd="0" presId="urn:microsoft.com/office/officeart/2005/8/layout/hProcess9"/>
    <dgm:cxn modelId="{625BC6F5-B4DE-4907-A2F8-8F514B4B9B94}" type="presParOf" srcId="{F20B448E-54CC-4A84-B8E4-5DA5DDD9175C}" destId="{BA4F1C2C-8C91-46E8-B4C9-629DE3D24734}" srcOrd="8" destOrd="0" presId="urn:microsoft.com/office/officeart/2005/8/layout/hProcess9"/>
    <dgm:cxn modelId="{18946765-7744-4A29-83D6-F5BDA17B4FBF}" type="presParOf" srcId="{F20B448E-54CC-4A84-B8E4-5DA5DDD9175C}" destId="{F44F1318-1C1D-4446-8B6F-C73C1992B4C2}" srcOrd="9" destOrd="0" presId="urn:microsoft.com/office/officeart/2005/8/layout/hProcess9"/>
    <dgm:cxn modelId="{B5E4E555-BE9E-4684-B8EB-CB748D03ADAC}" type="presParOf" srcId="{F20B448E-54CC-4A84-B8E4-5DA5DDD9175C}" destId="{C224BA7B-130E-4D6F-8E0C-92DFFB0B0484}"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12CD61-8F76-4D55-9CBA-4FDA50CB1503}" type="doc">
      <dgm:prSet loTypeId="urn:microsoft.com/office/officeart/2005/8/layout/hProcess9" loCatId="process" qsTypeId="urn:microsoft.com/office/officeart/2005/8/quickstyle/simple1" qsCatId="simple" csTypeId="urn:microsoft.com/office/officeart/2005/8/colors/accent1_2" csCatId="accent1" phldr="1"/>
      <dgm:spPr/>
    </dgm:pt>
    <dgm:pt modelId="{39F87962-C3D6-4EFE-A14C-637DAA9178CD}">
      <dgm:prSet phldrT="[Text]"/>
      <dgm:spPr/>
      <dgm:t>
        <a:bodyPr/>
        <a:lstStyle/>
        <a:p>
          <a:r>
            <a:rPr lang="en-US" dirty="0" smtClean="0">
              <a:latin typeface="Times New Roman" panose="02020603050405020304" pitchFamily="18" charset="0"/>
              <a:cs typeface="Times New Roman" panose="02020603050405020304" pitchFamily="18" charset="0"/>
            </a:rPr>
            <a:t>Extract titles and names of columns</a:t>
          </a:r>
          <a:endParaRPr lang="en-US" dirty="0">
            <a:latin typeface="Times New Roman" panose="02020603050405020304" pitchFamily="18" charset="0"/>
            <a:cs typeface="Times New Roman" panose="02020603050405020304" pitchFamily="18" charset="0"/>
          </a:endParaRPr>
        </a:p>
      </dgm:t>
    </dgm:pt>
    <dgm:pt modelId="{FF960C10-96A6-4787-83F4-CF39E3B27B6F}" type="parTrans" cxnId="{30C41518-CB9C-4C18-A8CA-AC5FE7AB8056}">
      <dgm:prSet/>
      <dgm:spPr/>
      <dgm:t>
        <a:bodyPr/>
        <a:lstStyle/>
        <a:p>
          <a:endParaRPr lang="en-US">
            <a:latin typeface="Times New Roman" panose="02020603050405020304" pitchFamily="18" charset="0"/>
            <a:cs typeface="Times New Roman" panose="02020603050405020304" pitchFamily="18" charset="0"/>
          </a:endParaRPr>
        </a:p>
      </dgm:t>
    </dgm:pt>
    <dgm:pt modelId="{09688F78-A7C6-464D-B413-086ADD13908D}" type="sibTrans" cxnId="{30C41518-CB9C-4C18-A8CA-AC5FE7AB8056}">
      <dgm:prSet/>
      <dgm:spPr/>
      <dgm:t>
        <a:bodyPr/>
        <a:lstStyle/>
        <a:p>
          <a:endParaRPr lang="en-US">
            <a:latin typeface="Times New Roman" panose="02020603050405020304" pitchFamily="18" charset="0"/>
            <a:cs typeface="Times New Roman" panose="02020603050405020304" pitchFamily="18" charset="0"/>
          </a:endParaRPr>
        </a:p>
      </dgm:t>
    </dgm:pt>
    <dgm:pt modelId="{72B97FE2-286C-4995-B72F-775229FFE48C}">
      <dgm:prSet phldrT="[Text]"/>
      <dgm:spPr/>
      <dgm:t>
        <a:bodyPr/>
        <a:lstStyle/>
        <a:p>
          <a:r>
            <a:rPr lang="en-US" dirty="0" smtClean="0">
              <a:latin typeface="Times New Roman" panose="02020603050405020304" pitchFamily="18" charset="0"/>
              <a:cs typeface="Times New Roman" panose="02020603050405020304" pitchFamily="18" charset="0"/>
            </a:rPr>
            <a:t>Create </a:t>
          </a:r>
          <a:r>
            <a:rPr lang="en-US" dirty="0" err="1" smtClean="0">
              <a:latin typeface="Times New Roman" panose="02020603050405020304" pitchFamily="18" charset="0"/>
              <a:cs typeface="Times New Roman" panose="02020603050405020304" pitchFamily="18" charset="0"/>
            </a:rPr>
            <a:t>dict</a:t>
          </a:r>
          <a:r>
            <a:rPr lang="en-US" dirty="0" smtClean="0">
              <a:latin typeface="Times New Roman" panose="02020603050405020304" pitchFamily="18" charset="0"/>
              <a:cs typeface="Times New Roman" panose="02020603050405020304" pitchFamily="18" charset="0"/>
            </a:rPr>
            <a:t> with those columns and some extra columns</a:t>
          </a:r>
          <a:endParaRPr lang="en-US" dirty="0">
            <a:latin typeface="Times New Roman" panose="02020603050405020304" pitchFamily="18" charset="0"/>
            <a:cs typeface="Times New Roman" panose="02020603050405020304" pitchFamily="18" charset="0"/>
          </a:endParaRPr>
        </a:p>
      </dgm:t>
    </dgm:pt>
    <dgm:pt modelId="{835EE0E9-C7A6-4DFA-823B-6EA707DABA38}" type="parTrans" cxnId="{6E4ED840-1342-48F8-99BD-54D6A3686AFC}">
      <dgm:prSet/>
      <dgm:spPr/>
      <dgm:t>
        <a:bodyPr/>
        <a:lstStyle/>
        <a:p>
          <a:endParaRPr lang="en-US">
            <a:latin typeface="Times New Roman" panose="02020603050405020304" pitchFamily="18" charset="0"/>
            <a:cs typeface="Times New Roman" panose="02020603050405020304" pitchFamily="18" charset="0"/>
          </a:endParaRPr>
        </a:p>
      </dgm:t>
    </dgm:pt>
    <dgm:pt modelId="{F5B26D1D-299E-4321-AE5A-7BCBB5923F26}" type="sibTrans" cxnId="{6E4ED840-1342-48F8-99BD-54D6A3686AFC}">
      <dgm:prSet/>
      <dgm:spPr/>
      <dgm:t>
        <a:bodyPr/>
        <a:lstStyle/>
        <a:p>
          <a:endParaRPr lang="en-US">
            <a:latin typeface="Times New Roman" panose="02020603050405020304" pitchFamily="18" charset="0"/>
            <a:cs typeface="Times New Roman" panose="02020603050405020304" pitchFamily="18" charset="0"/>
          </a:endParaRPr>
        </a:p>
      </dgm:t>
    </dgm:pt>
    <dgm:pt modelId="{F533E99B-25D3-415C-A762-9D6D712CE1EE}">
      <dgm:prSet phldrT="[Text]"/>
      <dgm:spPr/>
      <dgm:t>
        <a:bodyPr/>
        <a:lstStyle/>
        <a:p>
          <a:r>
            <a:rPr lang="en-US" dirty="0" smtClean="0">
              <a:latin typeface="Times New Roman" panose="02020603050405020304" pitchFamily="18" charset="0"/>
              <a:cs typeface="Times New Roman" panose="02020603050405020304" pitchFamily="18" charset="0"/>
            </a:rPr>
            <a:t>Loop thru tables and each row in table and add rows to above </a:t>
          </a:r>
          <a:r>
            <a:rPr lang="en-US" dirty="0" err="1" smtClean="0">
              <a:latin typeface="Times New Roman" panose="02020603050405020304" pitchFamily="18" charset="0"/>
              <a:cs typeface="Times New Roman" panose="02020603050405020304" pitchFamily="18" charset="0"/>
            </a:rPr>
            <a:t>dict</a:t>
          </a:r>
          <a:endParaRPr lang="en-US" dirty="0">
            <a:latin typeface="Times New Roman" panose="02020603050405020304" pitchFamily="18" charset="0"/>
            <a:cs typeface="Times New Roman" panose="02020603050405020304" pitchFamily="18" charset="0"/>
          </a:endParaRPr>
        </a:p>
      </dgm:t>
    </dgm:pt>
    <dgm:pt modelId="{3EB67DC0-0F3E-4931-AD23-4553E9713A4B}" type="parTrans" cxnId="{AA8C0E74-3691-4AB9-9690-26C6BF06AF2F}">
      <dgm:prSet/>
      <dgm:spPr/>
      <dgm:t>
        <a:bodyPr/>
        <a:lstStyle/>
        <a:p>
          <a:endParaRPr lang="en-US">
            <a:latin typeface="Times New Roman" panose="02020603050405020304" pitchFamily="18" charset="0"/>
            <a:cs typeface="Times New Roman" panose="02020603050405020304" pitchFamily="18" charset="0"/>
          </a:endParaRPr>
        </a:p>
      </dgm:t>
    </dgm:pt>
    <dgm:pt modelId="{AC52C2F7-F3FA-45DA-8CB4-68B3E5F2E22D}" type="sibTrans" cxnId="{AA8C0E74-3691-4AB9-9690-26C6BF06AF2F}">
      <dgm:prSet/>
      <dgm:spPr/>
      <dgm:t>
        <a:bodyPr/>
        <a:lstStyle/>
        <a:p>
          <a:endParaRPr lang="en-US">
            <a:latin typeface="Times New Roman" panose="02020603050405020304" pitchFamily="18" charset="0"/>
            <a:cs typeface="Times New Roman" panose="02020603050405020304" pitchFamily="18" charset="0"/>
          </a:endParaRPr>
        </a:p>
      </dgm:t>
    </dgm:pt>
    <dgm:pt modelId="{EEB93E4A-006B-40B8-A627-3F597EB89CC9}">
      <dgm:prSet phldrT="[Text]"/>
      <dgm:spPr/>
      <dgm:t>
        <a:bodyPr/>
        <a:lstStyle/>
        <a:p>
          <a:r>
            <a:rPr lang="en-US" dirty="0" smtClean="0">
              <a:latin typeface="Times New Roman" panose="02020603050405020304" pitchFamily="18" charset="0"/>
              <a:cs typeface="Times New Roman" panose="02020603050405020304" pitchFamily="18" charset="0"/>
            </a:rPr>
            <a:t>Change </a:t>
          </a:r>
          <a:r>
            <a:rPr lang="en-US" dirty="0" err="1" smtClean="0">
              <a:latin typeface="Times New Roman" panose="02020603050405020304" pitchFamily="18" charset="0"/>
              <a:cs typeface="Times New Roman" panose="02020603050405020304" pitchFamily="18" charset="0"/>
            </a:rPr>
            <a:t>dict</a:t>
          </a:r>
          <a:r>
            <a:rPr lang="en-US" dirty="0" smtClean="0">
              <a:latin typeface="Times New Roman" panose="02020603050405020304" pitchFamily="18" charset="0"/>
              <a:cs typeface="Times New Roman" panose="02020603050405020304" pitchFamily="18" charset="0"/>
            </a:rPr>
            <a:t> to </a:t>
          </a:r>
          <a:r>
            <a:rPr lang="en-US" dirty="0" err="1" smtClean="0">
              <a:latin typeface="Times New Roman" panose="02020603050405020304" pitchFamily="18" charset="0"/>
              <a:cs typeface="Times New Roman" panose="02020603050405020304" pitchFamily="18" charset="0"/>
            </a:rPr>
            <a:t>dataframe</a:t>
          </a:r>
          <a:r>
            <a:rPr lang="en-US" dirty="0" smtClean="0">
              <a:latin typeface="Times New Roman" panose="02020603050405020304" pitchFamily="18" charset="0"/>
              <a:cs typeface="Times New Roman" panose="02020603050405020304" pitchFamily="18" charset="0"/>
            </a:rPr>
            <a:t> and save as .CSV file for next step</a:t>
          </a:r>
          <a:endParaRPr lang="en-US" dirty="0">
            <a:latin typeface="Times New Roman" panose="02020603050405020304" pitchFamily="18" charset="0"/>
            <a:cs typeface="Times New Roman" panose="02020603050405020304" pitchFamily="18" charset="0"/>
          </a:endParaRPr>
        </a:p>
      </dgm:t>
    </dgm:pt>
    <dgm:pt modelId="{8B4EAD28-C6C7-4AF2-ABF2-B5BE7B1C0DEA}" type="parTrans" cxnId="{CC7388F3-9B63-4E85-8289-1F774A79B82E}">
      <dgm:prSet/>
      <dgm:spPr/>
      <dgm:t>
        <a:bodyPr/>
        <a:lstStyle/>
        <a:p>
          <a:endParaRPr lang="en-US">
            <a:latin typeface="Times New Roman" panose="02020603050405020304" pitchFamily="18" charset="0"/>
            <a:cs typeface="Times New Roman" panose="02020603050405020304" pitchFamily="18" charset="0"/>
          </a:endParaRPr>
        </a:p>
      </dgm:t>
    </dgm:pt>
    <dgm:pt modelId="{3F939574-8E59-4A1E-9342-AC7B8AB3B48F}" type="sibTrans" cxnId="{CC7388F3-9B63-4E85-8289-1F774A79B82E}">
      <dgm:prSet/>
      <dgm:spPr/>
      <dgm:t>
        <a:bodyPr/>
        <a:lstStyle/>
        <a:p>
          <a:endParaRPr lang="en-US">
            <a:latin typeface="Times New Roman" panose="02020603050405020304" pitchFamily="18" charset="0"/>
            <a:cs typeface="Times New Roman" panose="02020603050405020304" pitchFamily="18" charset="0"/>
          </a:endParaRPr>
        </a:p>
      </dgm:t>
    </dgm:pt>
    <dgm:pt modelId="{C7C59F4F-5C0B-4C74-B6ED-AD61D704A061}" type="pres">
      <dgm:prSet presAssocID="{A812CD61-8F76-4D55-9CBA-4FDA50CB1503}" presName="CompostProcess" presStyleCnt="0">
        <dgm:presLayoutVars>
          <dgm:dir/>
          <dgm:resizeHandles val="exact"/>
        </dgm:presLayoutVars>
      </dgm:prSet>
      <dgm:spPr/>
    </dgm:pt>
    <dgm:pt modelId="{DDC6A7F2-BD9D-4749-B6B5-6F27DF1D590E}" type="pres">
      <dgm:prSet presAssocID="{A812CD61-8F76-4D55-9CBA-4FDA50CB1503}" presName="arrow" presStyleLbl="bgShp" presStyleIdx="0" presStyleCnt="1"/>
      <dgm:spPr/>
    </dgm:pt>
    <dgm:pt modelId="{DF223532-51A9-48B6-B523-1FA56CADBC96}" type="pres">
      <dgm:prSet presAssocID="{A812CD61-8F76-4D55-9CBA-4FDA50CB1503}" presName="linearProcess" presStyleCnt="0"/>
      <dgm:spPr/>
    </dgm:pt>
    <dgm:pt modelId="{E782EA69-E7E3-42F2-97C8-3D9B9FE03368}" type="pres">
      <dgm:prSet presAssocID="{39F87962-C3D6-4EFE-A14C-637DAA9178CD}" presName="textNode" presStyleLbl="node1" presStyleIdx="0" presStyleCnt="4">
        <dgm:presLayoutVars>
          <dgm:bulletEnabled val="1"/>
        </dgm:presLayoutVars>
      </dgm:prSet>
      <dgm:spPr/>
      <dgm:t>
        <a:bodyPr/>
        <a:lstStyle/>
        <a:p>
          <a:endParaRPr lang="en-US"/>
        </a:p>
      </dgm:t>
    </dgm:pt>
    <dgm:pt modelId="{78822C1D-8F4E-4C16-94A7-3D32B11B84E2}" type="pres">
      <dgm:prSet presAssocID="{09688F78-A7C6-464D-B413-086ADD13908D}" presName="sibTrans" presStyleCnt="0"/>
      <dgm:spPr/>
    </dgm:pt>
    <dgm:pt modelId="{44810525-3E04-42C7-96B8-8AD9C2EF2BAF}" type="pres">
      <dgm:prSet presAssocID="{72B97FE2-286C-4995-B72F-775229FFE48C}" presName="textNode" presStyleLbl="node1" presStyleIdx="1" presStyleCnt="4">
        <dgm:presLayoutVars>
          <dgm:bulletEnabled val="1"/>
        </dgm:presLayoutVars>
      </dgm:prSet>
      <dgm:spPr/>
      <dgm:t>
        <a:bodyPr/>
        <a:lstStyle/>
        <a:p>
          <a:endParaRPr lang="en-US"/>
        </a:p>
      </dgm:t>
    </dgm:pt>
    <dgm:pt modelId="{903B4AEF-F22D-451E-8937-0C4FB83DF105}" type="pres">
      <dgm:prSet presAssocID="{F5B26D1D-299E-4321-AE5A-7BCBB5923F26}" presName="sibTrans" presStyleCnt="0"/>
      <dgm:spPr/>
    </dgm:pt>
    <dgm:pt modelId="{CC20F670-26FD-47DB-A381-2C43B212B3D2}" type="pres">
      <dgm:prSet presAssocID="{F533E99B-25D3-415C-A762-9D6D712CE1EE}" presName="textNode" presStyleLbl="node1" presStyleIdx="2" presStyleCnt="4">
        <dgm:presLayoutVars>
          <dgm:bulletEnabled val="1"/>
        </dgm:presLayoutVars>
      </dgm:prSet>
      <dgm:spPr/>
      <dgm:t>
        <a:bodyPr/>
        <a:lstStyle/>
        <a:p>
          <a:endParaRPr lang="en-US"/>
        </a:p>
      </dgm:t>
    </dgm:pt>
    <dgm:pt modelId="{C67FBC24-D507-4826-AF4C-7AA00422F9A1}" type="pres">
      <dgm:prSet presAssocID="{AC52C2F7-F3FA-45DA-8CB4-68B3E5F2E22D}" presName="sibTrans" presStyleCnt="0"/>
      <dgm:spPr/>
    </dgm:pt>
    <dgm:pt modelId="{6663CD7E-CAF9-46D5-B9E7-077870B9B00E}" type="pres">
      <dgm:prSet presAssocID="{EEB93E4A-006B-40B8-A627-3F597EB89CC9}" presName="textNode" presStyleLbl="node1" presStyleIdx="3" presStyleCnt="4">
        <dgm:presLayoutVars>
          <dgm:bulletEnabled val="1"/>
        </dgm:presLayoutVars>
      </dgm:prSet>
      <dgm:spPr/>
      <dgm:t>
        <a:bodyPr/>
        <a:lstStyle/>
        <a:p>
          <a:endParaRPr lang="en-US"/>
        </a:p>
      </dgm:t>
    </dgm:pt>
  </dgm:ptLst>
  <dgm:cxnLst>
    <dgm:cxn modelId="{CC7388F3-9B63-4E85-8289-1F774A79B82E}" srcId="{A812CD61-8F76-4D55-9CBA-4FDA50CB1503}" destId="{EEB93E4A-006B-40B8-A627-3F597EB89CC9}" srcOrd="3" destOrd="0" parTransId="{8B4EAD28-C6C7-4AF2-ABF2-B5BE7B1C0DEA}" sibTransId="{3F939574-8E59-4A1E-9342-AC7B8AB3B48F}"/>
    <dgm:cxn modelId="{6E4ED840-1342-48F8-99BD-54D6A3686AFC}" srcId="{A812CD61-8F76-4D55-9CBA-4FDA50CB1503}" destId="{72B97FE2-286C-4995-B72F-775229FFE48C}" srcOrd="1" destOrd="0" parTransId="{835EE0E9-C7A6-4DFA-823B-6EA707DABA38}" sibTransId="{F5B26D1D-299E-4321-AE5A-7BCBB5923F26}"/>
    <dgm:cxn modelId="{6339BEE1-011B-4D11-B9D1-37A38EC713D0}" type="presOf" srcId="{A812CD61-8F76-4D55-9CBA-4FDA50CB1503}" destId="{C7C59F4F-5C0B-4C74-B6ED-AD61D704A061}" srcOrd="0" destOrd="0" presId="urn:microsoft.com/office/officeart/2005/8/layout/hProcess9"/>
    <dgm:cxn modelId="{25F1CB8D-D62C-4C32-A6BA-BDEAA141A814}" type="presOf" srcId="{EEB93E4A-006B-40B8-A627-3F597EB89CC9}" destId="{6663CD7E-CAF9-46D5-B9E7-077870B9B00E}" srcOrd="0" destOrd="0" presId="urn:microsoft.com/office/officeart/2005/8/layout/hProcess9"/>
    <dgm:cxn modelId="{648033EB-4845-4AE8-9DE1-B0D62A0707D7}" type="presOf" srcId="{F533E99B-25D3-415C-A762-9D6D712CE1EE}" destId="{CC20F670-26FD-47DB-A381-2C43B212B3D2}" srcOrd="0" destOrd="0" presId="urn:microsoft.com/office/officeart/2005/8/layout/hProcess9"/>
    <dgm:cxn modelId="{AA8C0E74-3691-4AB9-9690-26C6BF06AF2F}" srcId="{A812CD61-8F76-4D55-9CBA-4FDA50CB1503}" destId="{F533E99B-25D3-415C-A762-9D6D712CE1EE}" srcOrd="2" destOrd="0" parTransId="{3EB67DC0-0F3E-4931-AD23-4553E9713A4B}" sibTransId="{AC52C2F7-F3FA-45DA-8CB4-68B3E5F2E22D}"/>
    <dgm:cxn modelId="{049EBE96-346E-49D0-81F7-E8CE6E7D14F4}" type="presOf" srcId="{39F87962-C3D6-4EFE-A14C-637DAA9178CD}" destId="{E782EA69-E7E3-42F2-97C8-3D9B9FE03368}" srcOrd="0" destOrd="0" presId="urn:microsoft.com/office/officeart/2005/8/layout/hProcess9"/>
    <dgm:cxn modelId="{30C41518-CB9C-4C18-A8CA-AC5FE7AB8056}" srcId="{A812CD61-8F76-4D55-9CBA-4FDA50CB1503}" destId="{39F87962-C3D6-4EFE-A14C-637DAA9178CD}" srcOrd="0" destOrd="0" parTransId="{FF960C10-96A6-4787-83F4-CF39E3B27B6F}" sibTransId="{09688F78-A7C6-464D-B413-086ADD13908D}"/>
    <dgm:cxn modelId="{31EE79C2-494B-41DA-9B8B-5B88F6A8DCDE}" type="presOf" srcId="{72B97FE2-286C-4995-B72F-775229FFE48C}" destId="{44810525-3E04-42C7-96B8-8AD9C2EF2BAF}" srcOrd="0" destOrd="0" presId="urn:microsoft.com/office/officeart/2005/8/layout/hProcess9"/>
    <dgm:cxn modelId="{17A224D2-0C9C-4591-88D5-8653D644F03A}" type="presParOf" srcId="{C7C59F4F-5C0B-4C74-B6ED-AD61D704A061}" destId="{DDC6A7F2-BD9D-4749-B6B5-6F27DF1D590E}" srcOrd="0" destOrd="0" presId="urn:microsoft.com/office/officeart/2005/8/layout/hProcess9"/>
    <dgm:cxn modelId="{93F50F02-1D64-4C11-B38A-1C0F4A0CA3A4}" type="presParOf" srcId="{C7C59F4F-5C0B-4C74-B6ED-AD61D704A061}" destId="{DF223532-51A9-48B6-B523-1FA56CADBC96}" srcOrd="1" destOrd="0" presId="urn:microsoft.com/office/officeart/2005/8/layout/hProcess9"/>
    <dgm:cxn modelId="{3155B3C4-3819-490B-811C-F38AD5341EBD}" type="presParOf" srcId="{DF223532-51A9-48B6-B523-1FA56CADBC96}" destId="{E782EA69-E7E3-42F2-97C8-3D9B9FE03368}" srcOrd="0" destOrd="0" presId="urn:microsoft.com/office/officeart/2005/8/layout/hProcess9"/>
    <dgm:cxn modelId="{63ADDA10-031D-4934-B62A-1DF00178D78F}" type="presParOf" srcId="{DF223532-51A9-48B6-B523-1FA56CADBC96}" destId="{78822C1D-8F4E-4C16-94A7-3D32B11B84E2}" srcOrd="1" destOrd="0" presId="urn:microsoft.com/office/officeart/2005/8/layout/hProcess9"/>
    <dgm:cxn modelId="{619F1894-458B-444D-A128-4A8A0849DA23}" type="presParOf" srcId="{DF223532-51A9-48B6-B523-1FA56CADBC96}" destId="{44810525-3E04-42C7-96B8-8AD9C2EF2BAF}" srcOrd="2" destOrd="0" presId="urn:microsoft.com/office/officeart/2005/8/layout/hProcess9"/>
    <dgm:cxn modelId="{DF5A45DC-991B-410F-BE1C-9221887E38A4}" type="presParOf" srcId="{DF223532-51A9-48B6-B523-1FA56CADBC96}" destId="{903B4AEF-F22D-451E-8937-0C4FB83DF105}" srcOrd="3" destOrd="0" presId="urn:microsoft.com/office/officeart/2005/8/layout/hProcess9"/>
    <dgm:cxn modelId="{147F0E5D-01AB-417B-9B50-78D1CABF65B3}" type="presParOf" srcId="{DF223532-51A9-48B6-B523-1FA56CADBC96}" destId="{CC20F670-26FD-47DB-A381-2C43B212B3D2}" srcOrd="4" destOrd="0" presId="urn:microsoft.com/office/officeart/2005/8/layout/hProcess9"/>
    <dgm:cxn modelId="{E4D460EA-A829-49E1-9924-A8E51EB57C49}" type="presParOf" srcId="{DF223532-51A9-48B6-B523-1FA56CADBC96}" destId="{C67FBC24-D507-4826-AF4C-7AA00422F9A1}" srcOrd="5" destOrd="0" presId="urn:microsoft.com/office/officeart/2005/8/layout/hProcess9"/>
    <dgm:cxn modelId="{FA837037-43CD-4710-8292-683227BC1521}" type="presParOf" srcId="{DF223532-51A9-48B6-B523-1FA56CADBC96}" destId="{6663CD7E-CAF9-46D5-B9E7-077870B9B00E}"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55FBE4-925D-4D0F-ADB2-796FA5E2ABCF}" type="doc">
      <dgm:prSet loTypeId="urn:microsoft.com/office/officeart/2005/8/layout/hProcess9" loCatId="process" qsTypeId="urn:microsoft.com/office/officeart/2005/8/quickstyle/simple1" qsCatId="simple" csTypeId="urn:microsoft.com/office/officeart/2005/8/colors/accent1_2" csCatId="accent1" phldr="1"/>
      <dgm:spPr/>
    </dgm:pt>
    <dgm:pt modelId="{B13ACE4D-B632-4167-A2E8-B8B1E56C6E1E}">
      <dgm:prSet phldrT="[Text]"/>
      <dgm:spPr/>
      <dgm:t>
        <a:bodyPr/>
        <a:lstStyle/>
        <a:p>
          <a:r>
            <a:rPr lang="en-US" dirty="0" smtClean="0">
              <a:latin typeface="Times New Roman" panose="02020603050405020304" pitchFamily="18" charset="0"/>
              <a:cs typeface="Times New Roman" panose="02020603050405020304" pitchFamily="18" charset="0"/>
            </a:rPr>
            <a:t>Check for number of nulls and types of each </a:t>
          </a:r>
          <a:r>
            <a:rPr lang="en-US" dirty="0" err="1" smtClean="0">
              <a:latin typeface="Times New Roman" panose="02020603050405020304" pitchFamily="18" charset="0"/>
              <a:cs typeface="Times New Roman" panose="02020603050405020304" pitchFamily="18" charset="0"/>
            </a:rPr>
            <a:t>cloumn</a:t>
          </a:r>
          <a:endParaRPr lang="en-US" dirty="0">
            <a:latin typeface="Times New Roman" panose="02020603050405020304" pitchFamily="18" charset="0"/>
            <a:cs typeface="Times New Roman" panose="02020603050405020304" pitchFamily="18" charset="0"/>
          </a:endParaRPr>
        </a:p>
      </dgm:t>
    </dgm:pt>
    <dgm:pt modelId="{A5DAE081-A3F1-4392-A901-E23D9AE1339E}" type="parTrans" cxnId="{97E24E4E-8E42-4286-ABD4-43637C1A14FB}">
      <dgm:prSet/>
      <dgm:spPr/>
      <dgm:t>
        <a:bodyPr/>
        <a:lstStyle/>
        <a:p>
          <a:endParaRPr lang="en-US">
            <a:latin typeface="Times New Roman" panose="02020603050405020304" pitchFamily="18" charset="0"/>
            <a:cs typeface="Times New Roman" panose="02020603050405020304" pitchFamily="18" charset="0"/>
          </a:endParaRPr>
        </a:p>
      </dgm:t>
    </dgm:pt>
    <dgm:pt modelId="{C5577AEB-753E-448C-A9D5-4E3B3E5C0D16}" type="sibTrans" cxnId="{97E24E4E-8E42-4286-ABD4-43637C1A14FB}">
      <dgm:prSet/>
      <dgm:spPr/>
      <dgm:t>
        <a:bodyPr/>
        <a:lstStyle/>
        <a:p>
          <a:endParaRPr lang="en-US">
            <a:latin typeface="Times New Roman" panose="02020603050405020304" pitchFamily="18" charset="0"/>
            <a:cs typeface="Times New Roman" panose="02020603050405020304" pitchFamily="18" charset="0"/>
          </a:endParaRPr>
        </a:p>
      </dgm:t>
    </dgm:pt>
    <dgm:pt modelId="{183063FB-6FAC-4DC8-8E83-93DB6752EECE}">
      <dgm:prSet phldrT="[Text]"/>
      <dgm:spPr/>
      <dgm:t>
        <a:bodyPr/>
        <a:lstStyle/>
        <a:p>
          <a:r>
            <a:rPr lang="en-US" dirty="0" smtClean="0">
              <a:latin typeface="Times New Roman" panose="02020603050405020304" pitchFamily="18" charset="0"/>
              <a:cs typeface="Times New Roman" panose="02020603050405020304" pitchFamily="18" charset="0"/>
            </a:rPr>
            <a:t>Count values of each launch site and types of Orbit for better understanding of our dataset</a:t>
          </a:r>
          <a:endParaRPr lang="en-US" dirty="0">
            <a:latin typeface="Times New Roman" panose="02020603050405020304" pitchFamily="18" charset="0"/>
            <a:cs typeface="Times New Roman" panose="02020603050405020304" pitchFamily="18" charset="0"/>
          </a:endParaRPr>
        </a:p>
      </dgm:t>
    </dgm:pt>
    <dgm:pt modelId="{1AA79834-1A25-49A5-8844-2C1FB0682BB9}" type="parTrans" cxnId="{A7377BC6-5497-457C-A3C7-BC6B9EE77728}">
      <dgm:prSet/>
      <dgm:spPr/>
      <dgm:t>
        <a:bodyPr/>
        <a:lstStyle/>
        <a:p>
          <a:endParaRPr lang="en-US">
            <a:latin typeface="Times New Roman" panose="02020603050405020304" pitchFamily="18" charset="0"/>
            <a:cs typeface="Times New Roman" panose="02020603050405020304" pitchFamily="18" charset="0"/>
          </a:endParaRPr>
        </a:p>
      </dgm:t>
    </dgm:pt>
    <dgm:pt modelId="{5FB1B7AD-0BC9-4C6D-B1F6-19B41E4A48A3}" type="sibTrans" cxnId="{A7377BC6-5497-457C-A3C7-BC6B9EE77728}">
      <dgm:prSet/>
      <dgm:spPr/>
      <dgm:t>
        <a:bodyPr/>
        <a:lstStyle/>
        <a:p>
          <a:endParaRPr lang="en-US">
            <a:latin typeface="Times New Roman" panose="02020603050405020304" pitchFamily="18" charset="0"/>
            <a:cs typeface="Times New Roman" panose="02020603050405020304" pitchFamily="18" charset="0"/>
          </a:endParaRPr>
        </a:p>
      </dgm:t>
    </dgm:pt>
    <dgm:pt modelId="{3235CC53-D90E-413F-BDDB-FA6076389C41}">
      <dgm:prSet phldrT="[Text]"/>
      <dgm:spPr/>
      <dgm:t>
        <a:bodyPr/>
        <a:lstStyle/>
        <a:p>
          <a:r>
            <a:rPr lang="en-US" dirty="0" smtClean="0">
              <a:latin typeface="Times New Roman" panose="02020603050405020304" pitchFamily="18" charset="0"/>
              <a:cs typeface="Times New Roman" panose="02020603050405020304" pitchFamily="18" charset="0"/>
            </a:rPr>
            <a:t>Create landing outcome label for Outcome column with 0 for failure and 1 for success mission</a:t>
          </a:r>
          <a:endParaRPr lang="en-US" dirty="0">
            <a:latin typeface="Times New Roman" panose="02020603050405020304" pitchFamily="18" charset="0"/>
            <a:cs typeface="Times New Roman" panose="02020603050405020304" pitchFamily="18" charset="0"/>
          </a:endParaRPr>
        </a:p>
      </dgm:t>
    </dgm:pt>
    <dgm:pt modelId="{48421BB9-9324-414C-B93B-65F0E5ADB81C}" type="parTrans" cxnId="{38E96016-5F23-4E21-9554-A4FE07274B6D}">
      <dgm:prSet/>
      <dgm:spPr/>
      <dgm:t>
        <a:bodyPr/>
        <a:lstStyle/>
        <a:p>
          <a:endParaRPr lang="en-US">
            <a:latin typeface="Times New Roman" panose="02020603050405020304" pitchFamily="18" charset="0"/>
            <a:cs typeface="Times New Roman" panose="02020603050405020304" pitchFamily="18" charset="0"/>
          </a:endParaRPr>
        </a:p>
      </dgm:t>
    </dgm:pt>
    <dgm:pt modelId="{5EC7BE0C-BC28-4442-BBAB-5877DCEFDBE3}" type="sibTrans" cxnId="{38E96016-5F23-4E21-9554-A4FE07274B6D}">
      <dgm:prSet/>
      <dgm:spPr/>
      <dgm:t>
        <a:bodyPr/>
        <a:lstStyle/>
        <a:p>
          <a:endParaRPr lang="en-US">
            <a:latin typeface="Times New Roman" panose="02020603050405020304" pitchFamily="18" charset="0"/>
            <a:cs typeface="Times New Roman" panose="02020603050405020304" pitchFamily="18" charset="0"/>
          </a:endParaRPr>
        </a:p>
      </dgm:t>
    </dgm:pt>
    <dgm:pt modelId="{3B94BA92-5E6C-4F24-8C50-36785AB1B4C8}">
      <dgm:prSet phldrT="[Text]"/>
      <dgm:spPr/>
      <dgm:t>
        <a:bodyPr/>
        <a:lstStyle/>
        <a:p>
          <a:r>
            <a:rPr lang="en-US" dirty="0" smtClean="0">
              <a:latin typeface="Times New Roman" panose="02020603050405020304" pitchFamily="18" charset="0"/>
              <a:cs typeface="Times New Roman" panose="02020603050405020304" pitchFamily="18" charset="0"/>
            </a:rPr>
            <a:t>Save </a:t>
          </a:r>
          <a:r>
            <a:rPr lang="en-US" dirty="0" err="1" smtClean="0">
              <a:latin typeface="Times New Roman" panose="02020603050405020304" pitchFamily="18" charset="0"/>
              <a:cs typeface="Times New Roman" panose="02020603050405020304" pitchFamily="18" charset="0"/>
            </a:rPr>
            <a:t>datafame</a:t>
          </a:r>
          <a:r>
            <a:rPr lang="en-US" dirty="0" smtClean="0">
              <a:latin typeface="Times New Roman" panose="02020603050405020304" pitchFamily="18" charset="0"/>
              <a:cs typeface="Times New Roman" panose="02020603050405020304" pitchFamily="18" charset="0"/>
            </a:rPr>
            <a:t> as .CSV file for next step</a:t>
          </a:r>
          <a:endParaRPr lang="en-US" dirty="0">
            <a:latin typeface="Times New Roman" panose="02020603050405020304" pitchFamily="18" charset="0"/>
            <a:cs typeface="Times New Roman" panose="02020603050405020304" pitchFamily="18" charset="0"/>
          </a:endParaRPr>
        </a:p>
      </dgm:t>
    </dgm:pt>
    <dgm:pt modelId="{877F7AA1-1F74-47BC-B923-6EA621CA07D8}" type="parTrans" cxnId="{5B2744A6-21A8-45A3-99A9-512D8101CBFC}">
      <dgm:prSet/>
      <dgm:spPr/>
      <dgm:t>
        <a:bodyPr/>
        <a:lstStyle/>
        <a:p>
          <a:endParaRPr lang="en-US">
            <a:latin typeface="Times New Roman" panose="02020603050405020304" pitchFamily="18" charset="0"/>
            <a:cs typeface="Times New Roman" panose="02020603050405020304" pitchFamily="18" charset="0"/>
          </a:endParaRPr>
        </a:p>
      </dgm:t>
    </dgm:pt>
    <dgm:pt modelId="{AC1D0853-CC58-4C5A-8BF9-30E21AD69359}" type="sibTrans" cxnId="{5B2744A6-21A8-45A3-99A9-512D8101CBFC}">
      <dgm:prSet/>
      <dgm:spPr/>
      <dgm:t>
        <a:bodyPr/>
        <a:lstStyle/>
        <a:p>
          <a:endParaRPr lang="en-US">
            <a:latin typeface="Times New Roman" panose="02020603050405020304" pitchFamily="18" charset="0"/>
            <a:cs typeface="Times New Roman" panose="02020603050405020304" pitchFamily="18" charset="0"/>
          </a:endParaRPr>
        </a:p>
      </dgm:t>
    </dgm:pt>
    <dgm:pt modelId="{894A35B1-754E-4C83-AAA8-86E627631F28}" type="pres">
      <dgm:prSet presAssocID="{D955FBE4-925D-4D0F-ADB2-796FA5E2ABCF}" presName="CompostProcess" presStyleCnt="0">
        <dgm:presLayoutVars>
          <dgm:dir/>
          <dgm:resizeHandles val="exact"/>
        </dgm:presLayoutVars>
      </dgm:prSet>
      <dgm:spPr/>
    </dgm:pt>
    <dgm:pt modelId="{5050CD97-E7D7-46D6-8572-BAF1FF2266C0}" type="pres">
      <dgm:prSet presAssocID="{D955FBE4-925D-4D0F-ADB2-796FA5E2ABCF}" presName="arrow" presStyleLbl="bgShp" presStyleIdx="0" presStyleCnt="1"/>
      <dgm:spPr/>
    </dgm:pt>
    <dgm:pt modelId="{0EBE6E30-4F81-4190-A536-25F2A06ADE8C}" type="pres">
      <dgm:prSet presAssocID="{D955FBE4-925D-4D0F-ADB2-796FA5E2ABCF}" presName="linearProcess" presStyleCnt="0"/>
      <dgm:spPr/>
    </dgm:pt>
    <dgm:pt modelId="{3C41CA52-1B7D-4650-A214-54FE48793F35}" type="pres">
      <dgm:prSet presAssocID="{B13ACE4D-B632-4167-A2E8-B8B1E56C6E1E}" presName="textNode" presStyleLbl="node1" presStyleIdx="0" presStyleCnt="4">
        <dgm:presLayoutVars>
          <dgm:bulletEnabled val="1"/>
        </dgm:presLayoutVars>
      </dgm:prSet>
      <dgm:spPr/>
      <dgm:t>
        <a:bodyPr/>
        <a:lstStyle/>
        <a:p>
          <a:endParaRPr lang="en-US"/>
        </a:p>
      </dgm:t>
    </dgm:pt>
    <dgm:pt modelId="{8290DA8E-C7BD-43CA-963D-E364D0DD2A80}" type="pres">
      <dgm:prSet presAssocID="{C5577AEB-753E-448C-A9D5-4E3B3E5C0D16}" presName="sibTrans" presStyleCnt="0"/>
      <dgm:spPr/>
    </dgm:pt>
    <dgm:pt modelId="{B2D76E08-C18B-49AB-AE75-60F12292B992}" type="pres">
      <dgm:prSet presAssocID="{183063FB-6FAC-4DC8-8E83-93DB6752EECE}" presName="textNode" presStyleLbl="node1" presStyleIdx="1" presStyleCnt="4">
        <dgm:presLayoutVars>
          <dgm:bulletEnabled val="1"/>
        </dgm:presLayoutVars>
      </dgm:prSet>
      <dgm:spPr/>
      <dgm:t>
        <a:bodyPr/>
        <a:lstStyle/>
        <a:p>
          <a:endParaRPr lang="en-US"/>
        </a:p>
      </dgm:t>
    </dgm:pt>
    <dgm:pt modelId="{995329A6-2C89-4255-913A-699C43668B5A}" type="pres">
      <dgm:prSet presAssocID="{5FB1B7AD-0BC9-4C6D-B1F6-19B41E4A48A3}" presName="sibTrans" presStyleCnt="0"/>
      <dgm:spPr/>
    </dgm:pt>
    <dgm:pt modelId="{685DBE3D-5D9B-4DFF-A122-B2978E56309D}" type="pres">
      <dgm:prSet presAssocID="{3235CC53-D90E-413F-BDDB-FA6076389C41}" presName="textNode" presStyleLbl="node1" presStyleIdx="2" presStyleCnt="4">
        <dgm:presLayoutVars>
          <dgm:bulletEnabled val="1"/>
        </dgm:presLayoutVars>
      </dgm:prSet>
      <dgm:spPr/>
      <dgm:t>
        <a:bodyPr/>
        <a:lstStyle/>
        <a:p>
          <a:endParaRPr lang="en-US"/>
        </a:p>
      </dgm:t>
    </dgm:pt>
    <dgm:pt modelId="{16E80373-D17B-4624-9DB2-E429EFC81002}" type="pres">
      <dgm:prSet presAssocID="{5EC7BE0C-BC28-4442-BBAB-5877DCEFDBE3}" presName="sibTrans" presStyleCnt="0"/>
      <dgm:spPr/>
    </dgm:pt>
    <dgm:pt modelId="{9A006442-3ED5-4A3F-A5EC-C8D4088C5395}" type="pres">
      <dgm:prSet presAssocID="{3B94BA92-5E6C-4F24-8C50-36785AB1B4C8}" presName="textNode" presStyleLbl="node1" presStyleIdx="3" presStyleCnt="4">
        <dgm:presLayoutVars>
          <dgm:bulletEnabled val="1"/>
        </dgm:presLayoutVars>
      </dgm:prSet>
      <dgm:spPr/>
      <dgm:t>
        <a:bodyPr/>
        <a:lstStyle/>
        <a:p>
          <a:endParaRPr lang="en-US"/>
        </a:p>
      </dgm:t>
    </dgm:pt>
  </dgm:ptLst>
  <dgm:cxnLst>
    <dgm:cxn modelId="{CEF32706-6D75-453E-BA42-2D529F90E6ED}" type="presOf" srcId="{B13ACE4D-B632-4167-A2E8-B8B1E56C6E1E}" destId="{3C41CA52-1B7D-4650-A214-54FE48793F35}" srcOrd="0" destOrd="0" presId="urn:microsoft.com/office/officeart/2005/8/layout/hProcess9"/>
    <dgm:cxn modelId="{A7377BC6-5497-457C-A3C7-BC6B9EE77728}" srcId="{D955FBE4-925D-4D0F-ADB2-796FA5E2ABCF}" destId="{183063FB-6FAC-4DC8-8E83-93DB6752EECE}" srcOrd="1" destOrd="0" parTransId="{1AA79834-1A25-49A5-8844-2C1FB0682BB9}" sibTransId="{5FB1B7AD-0BC9-4C6D-B1F6-19B41E4A48A3}"/>
    <dgm:cxn modelId="{97E24E4E-8E42-4286-ABD4-43637C1A14FB}" srcId="{D955FBE4-925D-4D0F-ADB2-796FA5E2ABCF}" destId="{B13ACE4D-B632-4167-A2E8-B8B1E56C6E1E}" srcOrd="0" destOrd="0" parTransId="{A5DAE081-A3F1-4392-A901-E23D9AE1339E}" sibTransId="{C5577AEB-753E-448C-A9D5-4E3B3E5C0D16}"/>
    <dgm:cxn modelId="{7458D579-C45F-48C9-8CC1-0D8BF5AE0613}" type="presOf" srcId="{3235CC53-D90E-413F-BDDB-FA6076389C41}" destId="{685DBE3D-5D9B-4DFF-A122-B2978E56309D}" srcOrd="0" destOrd="0" presId="urn:microsoft.com/office/officeart/2005/8/layout/hProcess9"/>
    <dgm:cxn modelId="{6D3CD597-8175-4864-AE49-94113E575084}" type="presOf" srcId="{D955FBE4-925D-4D0F-ADB2-796FA5E2ABCF}" destId="{894A35B1-754E-4C83-AAA8-86E627631F28}" srcOrd="0" destOrd="0" presId="urn:microsoft.com/office/officeart/2005/8/layout/hProcess9"/>
    <dgm:cxn modelId="{5B2744A6-21A8-45A3-99A9-512D8101CBFC}" srcId="{D955FBE4-925D-4D0F-ADB2-796FA5E2ABCF}" destId="{3B94BA92-5E6C-4F24-8C50-36785AB1B4C8}" srcOrd="3" destOrd="0" parTransId="{877F7AA1-1F74-47BC-B923-6EA621CA07D8}" sibTransId="{AC1D0853-CC58-4C5A-8BF9-30E21AD69359}"/>
    <dgm:cxn modelId="{33DBC5F4-58E7-4DB0-B3AC-0BFFF40E71C6}" type="presOf" srcId="{3B94BA92-5E6C-4F24-8C50-36785AB1B4C8}" destId="{9A006442-3ED5-4A3F-A5EC-C8D4088C5395}" srcOrd="0" destOrd="0" presId="urn:microsoft.com/office/officeart/2005/8/layout/hProcess9"/>
    <dgm:cxn modelId="{38E96016-5F23-4E21-9554-A4FE07274B6D}" srcId="{D955FBE4-925D-4D0F-ADB2-796FA5E2ABCF}" destId="{3235CC53-D90E-413F-BDDB-FA6076389C41}" srcOrd="2" destOrd="0" parTransId="{48421BB9-9324-414C-B93B-65F0E5ADB81C}" sibTransId="{5EC7BE0C-BC28-4442-BBAB-5877DCEFDBE3}"/>
    <dgm:cxn modelId="{40EE24C0-CCFE-4591-8660-EC7C27F224B4}" type="presOf" srcId="{183063FB-6FAC-4DC8-8E83-93DB6752EECE}" destId="{B2D76E08-C18B-49AB-AE75-60F12292B992}" srcOrd="0" destOrd="0" presId="urn:microsoft.com/office/officeart/2005/8/layout/hProcess9"/>
    <dgm:cxn modelId="{58B89CE5-181C-4E4A-997D-179C71DF63DD}" type="presParOf" srcId="{894A35B1-754E-4C83-AAA8-86E627631F28}" destId="{5050CD97-E7D7-46D6-8572-BAF1FF2266C0}" srcOrd="0" destOrd="0" presId="urn:microsoft.com/office/officeart/2005/8/layout/hProcess9"/>
    <dgm:cxn modelId="{BE6F4AB3-AB08-4DE7-A68C-A6D7320AC34E}" type="presParOf" srcId="{894A35B1-754E-4C83-AAA8-86E627631F28}" destId="{0EBE6E30-4F81-4190-A536-25F2A06ADE8C}" srcOrd="1" destOrd="0" presId="urn:microsoft.com/office/officeart/2005/8/layout/hProcess9"/>
    <dgm:cxn modelId="{27F4E42E-5858-4EA1-A9C2-2D597B58AFA2}" type="presParOf" srcId="{0EBE6E30-4F81-4190-A536-25F2A06ADE8C}" destId="{3C41CA52-1B7D-4650-A214-54FE48793F35}" srcOrd="0" destOrd="0" presId="urn:microsoft.com/office/officeart/2005/8/layout/hProcess9"/>
    <dgm:cxn modelId="{04A98A88-4A94-4BE4-9AD4-CA46B309EA41}" type="presParOf" srcId="{0EBE6E30-4F81-4190-A536-25F2A06ADE8C}" destId="{8290DA8E-C7BD-43CA-963D-E364D0DD2A80}" srcOrd="1" destOrd="0" presId="urn:microsoft.com/office/officeart/2005/8/layout/hProcess9"/>
    <dgm:cxn modelId="{CBEABE37-E252-4A4F-92CA-DB192D0C4CA0}" type="presParOf" srcId="{0EBE6E30-4F81-4190-A536-25F2A06ADE8C}" destId="{B2D76E08-C18B-49AB-AE75-60F12292B992}" srcOrd="2" destOrd="0" presId="urn:microsoft.com/office/officeart/2005/8/layout/hProcess9"/>
    <dgm:cxn modelId="{BFBB3FB9-2911-4F78-BFFB-2498E257665F}" type="presParOf" srcId="{0EBE6E30-4F81-4190-A536-25F2A06ADE8C}" destId="{995329A6-2C89-4255-913A-699C43668B5A}" srcOrd="3" destOrd="0" presId="urn:microsoft.com/office/officeart/2005/8/layout/hProcess9"/>
    <dgm:cxn modelId="{9DF411ED-29B7-459F-95DC-2EBAB65499AC}" type="presParOf" srcId="{0EBE6E30-4F81-4190-A536-25F2A06ADE8C}" destId="{685DBE3D-5D9B-4DFF-A122-B2978E56309D}" srcOrd="4" destOrd="0" presId="urn:microsoft.com/office/officeart/2005/8/layout/hProcess9"/>
    <dgm:cxn modelId="{AFDD395E-B8A9-4E8E-A4F8-BF9F60DD4CA5}" type="presParOf" srcId="{0EBE6E30-4F81-4190-A536-25F2A06ADE8C}" destId="{16E80373-D17B-4624-9DB2-E429EFC81002}" srcOrd="5" destOrd="0" presId="urn:microsoft.com/office/officeart/2005/8/layout/hProcess9"/>
    <dgm:cxn modelId="{1EF022B6-088E-4473-8A9C-D40A290571B3}" type="presParOf" srcId="{0EBE6E30-4F81-4190-A536-25F2A06ADE8C}" destId="{9A006442-3ED5-4A3F-A5EC-C8D4088C5395}"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B9114F-2C14-49A3-839F-95E87C4A7779}" type="doc">
      <dgm:prSet loTypeId="urn:microsoft.com/office/officeart/2005/8/layout/hProcess9" loCatId="process" qsTypeId="urn:microsoft.com/office/officeart/2005/8/quickstyle/simple1" qsCatId="simple" csTypeId="urn:microsoft.com/office/officeart/2005/8/colors/accent1_2" csCatId="accent1" phldr="1"/>
      <dgm:spPr/>
    </dgm:pt>
    <dgm:pt modelId="{2562DE47-09C5-4175-8F55-A8C73DF3C863}">
      <dgm:prSet phldrT="[Text]"/>
      <dgm:spPr/>
      <dgm:t>
        <a:bodyPr/>
        <a:lstStyle/>
        <a:p>
          <a:pPr algn="l"/>
          <a:r>
            <a:rPr lang="en-US" u="sng" dirty="0" smtClean="0"/>
            <a:t>+ Use Y-set from class of </a:t>
          </a:r>
          <a:r>
            <a:rPr lang="en-US" u="sng" dirty="0" err="1" smtClean="0"/>
            <a:t>dateset</a:t>
          </a:r>
          <a:r>
            <a:rPr lang="en-US" u="sng" dirty="0" smtClean="0"/>
            <a:t> from part 2</a:t>
          </a:r>
        </a:p>
        <a:p>
          <a:pPr algn="l"/>
          <a:r>
            <a:rPr lang="en-US" u="sng" dirty="0" smtClean="0"/>
            <a:t>+ Use X-set of all one-hot encoding features from </a:t>
          </a:r>
          <a:r>
            <a:rPr lang="en-US" u="sng" dirty="0" err="1" smtClean="0"/>
            <a:t>dataser</a:t>
          </a:r>
          <a:r>
            <a:rPr lang="en-US" u="sng" dirty="0" smtClean="0"/>
            <a:t> part 3</a:t>
          </a:r>
          <a:endParaRPr lang="en-US" u="sng" dirty="0"/>
        </a:p>
      </dgm:t>
    </dgm:pt>
    <dgm:pt modelId="{DFCCF219-9FE4-4D78-B1B6-79BD9A8A01B5}" type="parTrans" cxnId="{AC1AD2F0-D6F2-404A-ACCD-0AC9859035D1}">
      <dgm:prSet/>
      <dgm:spPr/>
      <dgm:t>
        <a:bodyPr/>
        <a:lstStyle/>
        <a:p>
          <a:endParaRPr lang="en-US"/>
        </a:p>
      </dgm:t>
    </dgm:pt>
    <dgm:pt modelId="{B4995FAA-E323-40C9-A96F-57A45E6C9F99}" type="sibTrans" cxnId="{AC1AD2F0-D6F2-404A-ACCD-0AC9859035D1}">
      <dgm:prSet/>
      <dgm:spPr/>
      <dgm:t>
        <a:bodyPr/>
        <a:lstStyle/>
        <a:p>
          <a:endParaRPr lang="en-US"/>
        </a:p>
      </dgm:t>
    </dgm:pt>
    <dgm:pt modelId="{03867DFD-8AD6-4EC3-B467-9B866FD3CDC2}">
      <dgm:prSet phldrT="[Text]"/>
      <dgm:spPr/>
      <dgm:t>
        <a:bodyPr/>
        <a:lstStyle/>
        <a:p>
          <a:pPr algn="l"/>
          <a:r>
            <a:rPr lang="en-US" dirty="0" smtClean="0"/>
            <a:t>+ Convert target set (Y-set) to </a:t>
          </a:r>
          <a:r>
            <a:rPr lang="en-US" dirty="0" err="1" smtClean="0"/>
            <a:t>numpy</a:t>
          </a:r>
          <a:r>
            <a:rPr lang="en-US" dirty="0" smtClean="0"/>
            <a:t> object</a:t>
          </a:r>
        </a:p>
        <a:p>
          <a:pPr algn="l"/>
          <a:r>
            <a:rPr lang="en-US" dirty="0" smtClean="0"/>
            <a:t>+ Standardize date in X</a:t>
          </a:r>
        </a:p>
        <a:p>
          <a:pPr algn="l"/>
          <a:r>
            <a:rPr lang="en-US" dirty="0" smtClean="0"/>
            <a:t>+ Split out dataset into train set and test set</a:t>
          </a:r>
          <a:endParaRPr lang="en-US" dirty="0"/>
        </a:p>
      </dgm:t>
    </dgm:pt>
    <dgm:pt modelId="{6DA24792-397A-4F44-A36B-16DF1F29FC8E}" type="parTrans" cxnId="{56BCEE97-33BF-4D34-8B8C-C04E5809E2C6}">
      <dgm:prSet/>
      <dgm:spPr/>
      <dgm:t>
        <a:bodyPr/>
        <a:lstStyle/>
        <a:p>
          <a:endParaRPr lang="en-US"/>
        </a:p>
      </dgm:t>
    </dgm:pt>
    <dgm:pt modelId="{35AF65F1-9AD5-44A1-9583-E76ECEBEF7C1}" type="sibTrans" cxnId="{56BCEE97-33BF-4D34-8B8C-C04E5809E2C6}">
      <dgm:prSet/>
      <dgm:spPr/>
      <dgm:t>
        <a:bodyPr/>
        <a:lstStyle/>
        <a:p>
          <a:endParaRPr lang="en-US"/>
        </a:p>
      </dgm:t>
    </dgm:pt>
    <dgm:pt modelId="{8A2F2C77-2279-41FA-B691-04A3E2903D2E}">
      <dgm:prSet phldrT="[Text]"/>
      <dgm:spPr/>
      <dgm:t>
        <a:bodyPr/>
        <a:lstStyle/>
        <a:p>
          <a:pPr algn="l"/>
          <a:r>
            <a:rPr lang="en-US" dirty="0" smtClean="0"/>
            <a:t>+ Choose best parameters and fit 4 model</a:t>
          </a:r>
        </a:p>
        <a:p>
          <a:pPr algn="l"/>
          <a:r>
            <a:rPr lang="en-US" dirty="0" smtClean="0"/>
            <a:t>+ Calculate accuracy for each model using method score</a:t>
          </a:r>
        </a:p>
        <a:p>
          <a:pPr algn="l"/>
          <a:r>
            <a:rPr lang="en-US" dirty="0" smtClean="0"/>
            <a:t>+ View confusion matrix of each produced</a:t>
          </a:r>
          <a:endParaRPr lang="en-US" dirty="0"/>
        </a:p>
      </dgm:t>
    </dgm:pt>
    <dgm:pt modelId="{E6B8A87C-0966-4598-9FB2-1F3995B5C64F}" type="parTrans" cxnId="{4AE3BEA0-156B-450F-89B7-C40D6BE12A56}">
      <dgm:prSet/>
      <dgm:spPr/>
      <dgm:t>
        <a:bodyPr/>
        <a:lstStyle/>
        <a:p>
          <a:endParaRPr lang="en-US"/>
        </a:p>
      </dgm:t>
    </dgm:pt>
    <dgm:pt modelId="{33950969-6402-4A15-A04F-94A6DF40480D}" type="sibTrans" cxnId="{4AE3BEA0-156B-450F-89B7-C40D6BE12A56}">
      <dgm:prSet/>
      <dgm:spPr/>
      <dgm:t>
        <a:bodyPr/>
        <a:lstStyle/>
        <a:p>
          <a:endParaRPr lang="en-US"/>
        </a:p>
      </dgm:t>
    </dgm:pt>
    <dgm:pt modelId="{5A221B84-1F3C-4806-8438-F387699ACC0B}" type="pres">
      <dgm:prSet presAssocID="{51B9114F-2C14-49A3-839F-95E87C4A7779}" presName="CompostProcess" presStyleCnt="0">
        <dgm:presLayoutVars>
          <dgm:dir/>
          <dgm:resizeHandles val="exact"/>
        </dgm:presLayoutVars>
      </dgm:prSet>
      <dgm:spPr/>
    </dgm:pt>
    <dgm:pt modelId="{456BB822-E836-4602-BD80-85878D123E1D}" type="pres">
      <dgm:prSet presAssocID="{51B9114F-2C14-49A3-839F-95E87C4A7779}" presName="arrow" presStyleLbl="bgShp" presStyleIdx="0" presStyleCnt="1"/>
      <dgm:spPr/>
    </dgm:pt>
    <dgm:pt modelId="{0C1FBBBB-79F9-45EA-BDE2-18007608FB3F}" type="pres">
      <dgm:prSet presAssocID="{51B9114F-2C14-49A3-839F-95E87C4A7779}" presName="linearProcess" presStyleCnt="0"/>
      <dgm:spPr/>
    </dgm:pt>
    <dgm:pt modelId="{38DDDCFA-BF7C-42C9-9340-7643225B6A5D}" type="pres">
      <dgm:prSet presAssocID="{2562DE47-09C5-4175-8F55-A8C73DF3C863}" presName="textNode" presStyleLbl="node1" presStyleIdx="0" presStyleCnt="3">
        <dgm:presLayoutVars>
          <dgm:bulletEnabled val="1"/>
        </dgm:presLayoutVars>
      </dgm:prSet>
      <dgm:spPr/>
      <dgm:t>
        <a:bodyPr/>
        <a:lstStyle/>
        <a:p>
          <a:endParaRPr lang="en-US"/>
        </a:p>
      </dgm:t>
    </dgm:pt>
    <dgm:pt modelId="{728DF1BF-0137-48E8-9B98-E09543E56182}" type="pres">
      <dgm:prSet presAssocID="{B4995FAA-E323-40C9-A96F-57A45E6C9F99}" presName="sibTrans" presStyleCnt="0"/>
      <dgm:spPr/>
    </dgm:pt>
    <dgm:pt modelId="{12EA6653-142C-4B21-B332-182DABDF9776}" type="pres">
      <dgm:prSet presAssocID="{03867DFD-8AD6-4EC3-B467-9B866FD3CDC2}" presName="textNode" presStyleLbl="node1" presStyleIdx="1" presStyleCnt="3">
        <dgm:presLayoutVars>
          <dgm:bulletEnabled val="1"/>
        </dgm:presLayoutVars>
      </dgm:prSet>
      <dgm:spPr/>
      <dgm:t>
        <a:bodyPr/>
        <a:lstStyle/>
        <a:p>
          <a:endParaRPr lang="en-US"/>
        </a:p>
      </dgm:t>
    </dgm:pt>
    <dgm:pt modelId="{958FED52-AC08-4DCA-8D08-FA712BAA0EE2}" type="pres">
      <dgm:prSet presAssocID="{35AF65F1-9AD5-44A1-9583-E76ECEBEF7C1}" presName="sibTrans" presStyleCnt="0"/>
      <dgm:spPr/>
    </dgm:pt>
    <dgm:pt modelId="{6116A0ED-605B-4711-B29B-208DA6DD75BC}" type="pres">
      <dgm:prSet presAssocID="{8A2F2C77-2279-41FA-B691-04A3E2903D2E}" presName="textNode" presStyleLbl="node1" presStyleIdx="2" presStyleCnt="3">
        <dgm:presLayoutVars>
          <dgm:bulletEnabled val="1"/>
        </dgm:presLayoutVars>
      </dgm:prSet>
      <dgm:spPr/>
      <dgm:t>
        <a:bodyPr/>
        <a:lstStyle/>
        <a:p>
          <a:endParaRPr lang="en-US"/>
        </a:p>
      </dgm:t>
    </dgm:pt>
  </dgm:ptLst>
  <dgm:cxnLst>
    <dgm:cxn modelId="{AC1AD2F0-D6F2-404A-ACCD-0AC9859035D1}" srcId="{51B9114F-2C14-49A3-839F-95E87C4A7779}" destId="{2562DE47-09C5-4175-8F55-A8C73DF3C863}" srcOrd="0" destOrd="0" parTransId="{DFCCF219-9FE4-4D78-B1B6-79BD9A8A01B5}" sibTransId="{B4995FAA-E323-40C9-A96F-57A45E6C9F99}"/>
    <dgm:cxn modelId="{DBE253FB-59A8-4D8D-A494-4693AA2177E4}" type="presOf" srcId="{8A2F2C77-2279-41FA-B691-04A3E2903D2E}" destId="{6116A0ED-605B-4711-B29B-208DA6DD75BC}" srcOrd="0" destOrd="0" presId="urn:microsoft.com/office/officeart/2005/8/layout/hProcess9"/>
    <dgm:cxn modelId="{E9D720A7-0728-462F-A4D7-0BCDA5EBAD25}" type="presOf" srcId="{03867DFD-8AD6-4EC3-B467-9B866FD3CDC2}" destId="{12EA6653-142C-4B21-B332-182DABDF9776}" srcOrd="0" destOrd="0" presId="urn:microsoft.com/office/officeart/2005/8/layout/hProcess9"/>
    <dgm:cxn modelId="{D848D9E1-058B-4F32-85BF-CDF72167A271}" type="presOf" srcId="{51B9114F-2C14-49A3-839F-95E87C4A7779}" destId="{5A221B84-1F3C-4806-8438-F387699ACC0B}" srcOrd="0" destOrd="0" presId="urn:microsoft.com/office/officeart/2005/8/layout/hProcess9"/>
    <dgm:cxn modelId="{4AE3BEA0-156B-450F-89B7-C40D6BE12A56}" srcId="{51B9114F-2C14-49A3-839F-95E87C4A7779}" destId="{8A2F2C77-2279-41FA-B691-04A3E2903D2E}" srcOrd="2" destOrd="0" parTransId="{E6B8A87C-0966-4598-9FB2-1F3995B5C64F}" sibTransId="{33950969-6402-4A15-A04F-94A6DF40480D}"/>
    <dgm:cxn modelId="{97D11F85-66D4-4267-9592-CB3D0B33CE19}" type="presOf" srcId="{2562DE47-09C5-4175-8F55-A8C73DF3C863}" destId="{38DDDCFA-BF7C-42C9-9340-7643225B6A5D}" srcOrd="0" destOrd="0" presId="urn:microsoft.com/office/officeart/2005/8/layout/hProcess9"/>
    <dgm:cxn modelId="{56BCEE97-33BF-4D34-8B8C-C04E5809E2C6}" srcId="{51B9114F-2C14-49A3-839F-95E87C4A7779}" destId="{03867DFD-8AD6-4EC3-B467-9B866FD3CDC2}" srcOrd="1" destOrd="0" parTransId="{6DA24792-397A-4F44-A36B-16DF1F29FC8E}" sibTransId="{35AF65F1-9AD5-44A1-9583-E76ECEBEF7C1}"/>
    <dgm:cxn modelId="{1F5B6752-DCFC-4314-980D-EAD1AC0480A9}" type="presParOf" srcId="{5A221B84-1F3C-4806-8438-F387699ACC0B}" destId="{456BB822-E836-4602-BD80-85878D123E1D}" srcOrd="0" destOrd="0" presId="urn:microsoft.com/office/officeart/2005/8/layout/hProcess9"/>
    <dgm:cxn modelId="{ED0DC1F6-997A-411B-9DDC-D5ECDE93748C}" type="presParOf" srcId="{5A221B84-1F3C-4806-8438-F387699ACC0B}" destId="{0C1FBBBB-79F9-45EA-BDE2-18007608FB3F}" srcOrd="1" destOrd="0" presId="urn:microsoft.com/office/officeart/2005/8/layout/hProcess9"/>
    <dgm:cxn modelId="{C662FC9A-0EA2-4C00-A485-CE3B23B95688}" type="presParOf" srcId="{0C1FBBBB-79F9-45EA-BDE2-18007608FB3F}" destId="{38DDDCFA-BF7C-42C9-9340-7643225B6A5D}" srcOrd="0" destOrd="0" presId="urn:microsoft.com/office/officeart/2005/8/layout/hProcess9"/>
    <dgm:cxn modelId="{1B6BAADD-D962-4ACA-8875-7DAE50EA7881}" type="presParOf" srcId="{0C1FBBBB-79F9-45EA-BDE2-18007608FB3F}" destId="{728DF1BF-0137-48E8-9B98-E09543E56182}" srcOrd="1" destOrd="0" presId="urn:microsoft.com/office/officeart/2005/8/layout/hProcess9"/>
    <dgm:cxn modelId="{D8AF0F00-7F40-4344-A6E2-B388D34317F5}" type="presParOf" srcId="{0C1FBBBB-79F9-45EA-BDE2-18007608FB3F}" destId="{12EA6653-142C-4B21-B332-182DABDF9776}" srcOrd="2" destOrd="0" presId="urn:microsoft.com/office/officeart/2005/8/layout/hProcess9"/>
    <dgm:cxn modelId="{47D6BE01-4789-42DE-B7B1-83ECABC7D929}" type="presParOf" srcId="{0C1FBBBB-79F9-45EA-BDE2-18007608FB3F}" destId="{958FED52-AC08-4DCA-8D08-FA712BAA0EE2}" srcOrd="3" destOrd="0" presId="urn:microsoft.com/office/officeart/2005/8/layout/hProcess9"/>
    <dgm:cxn modelId="{38FF0085-9C3A-4F2F-A90F-C4DFF5DB60B2}" type="presParOf" srcId="{0C1FBBBB-79F9-45EA-BDE2-18007608FB3F}" destId="{6116A0ED-605B-4711-B29B-208DA6DD75BC}"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07FBD5-816F-4559-9E1B-6254BE0D3B74}">
      <dsp:nvSpPr>
        <dsp:cNvPr id="0" name=""/>
        <dsp:cNvSpPr/>
      </dsp:nvSpPr>
      <dsp:spPr>
        <a:xfrm>
          <a:off x="866806" y="0"/>
          <a:ext cx="9823804" cy="476739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D8502E-237B-40EA-8E7A-8882FD1CCBFD}">
      <dsp:nvSpPr>
        <dsp:cNvPr id="0" name=""/>
        <dsp:cNvSpPr/>
      </dsp:nvSpPr>
      <dsp:spPr>
        <a:xfrm>
          <a:off x="141" y="1430217"/>
          <a:ext cx="1691288" cy="190695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i="0" kern="1200" dirty="0" smtClean="0">
              <a:latin typeface="Times New Roman" panose="02020603050405020304" pitchFamily="18" charset="0"/>
              <a:cs typeface="Times New Roman" panose="02020603050405020304" pitchFamily="18" charset="0"/>
            </a:rPr>
            <a:t>Request rocket launch data from </a:t>
          </a:r>
          <a:r>
            <a:rPr lang="en-US" sz="2000" b="0" i="0" kern="1200" dirty="0" err="1" smtClean="0">
              <a:latin typeface="Times New Roman" panose="02020603050405020304" pitchFamily="18" charset="0"/>
              <a:cs typeface="Times New Roman" panose="02020603050405020304" pitchFamily="18" charset="0"/>
            </a:rPr>
            <a:t>SpaceX</a:t>
          </a:r>
          <a:r>
            <a:rPr lang="en-US" sz="2000" b="0" i="0" kern="1200" dirty="0" smtClean="0">
              <a:latin typeface="Times New Roman" panose="02020603050405020304" pitchFamily="18" charset="0"/>
              <a:cs typeface="Times New Roman" panose="02020603050405020304" pitchFamily="18" charset="0"/>
            </a:rPr>
            <a:t> API and save in a</a:t>
          </a:r>
          <a:br>
            <a:rPr lang="en-US" sz="2000" b="0" i="0" kern="1200" dirty="0" smtClean="0">
              <a:latin typeface="Times New Roman" panose="02020603050405020304" pitchFamily="18" charset="0"/>
              <a:cs typeface="Times New Roman" panose="02020603050405020304" pitchFamily="18" charset="0"/>
            </a:rPr>
          </a:br>
          <a:r>
            <a:rPr lang="en-US" sz="2000" b="0" i="0" kern="1200" dirty="0" err="1" smtClean="0">
              <a:latin typeface="Times New Roman" panose="02020603050405020304" pitchFamily="18" charset="0"/>
              <a:cs typeface="Times New Roman" panose="02020603050405020304" pitchFamily="18" charset="0"/>
            </a:rPr>
            <a:t>dataframe</a:t>
          </a:r>
          <a:endParaRPr lang="en-US" sz="2000" kern="1200" dirty="0">
            <a:latin typeface="Times New Roman" panose="02020603050405020304" pitchFamily="18" charset="0"/>
            <a:cs typeface="Times New Roman" panose="02020603050405020304" pitchFamily="18" charset="0"/>
          </a:endParaRPr>
        </a:p>
      </dsp:txBody>
      <dsp:txXfrm>
        <a:off x="82703" y="1512779"/>
        <a:ext cx="1526164" cy="1741833"/>
      </dsp:txXfrm>
    </dsp:sp>
    <dsp:sp modelId="{E7DC3099-6EAA-4950-BA88-8A771DBB4CC1}">
      <dsp:nvSpPr>
        <dsp:cNvPr id="0" name=""/>
        <dsp:cNvSpPr/>
      </dsp:nvSpPr>
      <dsp:spPr>
        <a:xfrm>
          <a:off x="1973310" y="1430217"/>
          <a:ext cx="1691288" cy="190695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Take subset of features that we need</a:t>
          </a:r>
          <a:endParaRPr lang="en-US" sz="2000" kern="1200" dirty="0">
            <a:latin typeface="Times New Roman" panose="02020603050405020304" pitchFamily="18" charset="0"/>
            <a:cs typeface="Times New Roman" panose="02020603050405020304" pitchFamily="18" charset="0"/>
          </a:endParaRPr>
        </a:p>
      </dsp:txBody>
      <dsp:txXfrm>
        <a:off x="2055872" y="1512779"/>
        <a:ext cx="1526164" cy="1741833"/>
      </dsp:txXfrm>
    </dsp:sp>
    <dsp:sp modelId="{A851E92D-5F43-4717-AE79-09D30115518F}">
      <dsp:nvSpPr>
        <dsp:cNvPr id="0" name=""/>
        <dsp:cNvSpPr/>
      </dsp:nvSpPr>
      <dsp:spPr>
        <a:xfrm>
          <a:off x="3946479" y="1430217"/>
          <a:ext cx="1691288" cy="190695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Reformat some features and </a:t>
          </a:r>
          <a:r>
            <a:rPr lang="en-US" sz="2000" kern="1200" dirty="0" err="1" smtClean="0">
              <a:latin typeface="Times New Roman" panose="02020603050405020304" pitchFamily="18" charset="0"/>
              <a:cs typeface="Times New Roman" panose="02020603050405020304" pitchFamily="18" charset="0"/>
            </a:rPr>
            <a:t>limt</a:t>
          </a:r>
          <a:r>
            <a:rPr lang="en-US" sz="2000" kern="1200" dirty="0" smtClean="0">
              <a:latin typeface="Times New Roman" panose="02020603050405020304" pitchFamily="18" charset="0"/>
              <a:cs typeface="Times New Roman" panose="02020603050405020304" pitchFamily="18" charset="0"/>
            </a:rPr>
            <a:t> dates of launches</a:t>
          </a:r>
          <a:endParaRPr lang="en-US" sz="2000" kern="1200" dirty="0">
            <a:latin typeface="Times New Roman" panose="02020603050405020304" pitchFamily="18" charset="0"/>
            <a:cs typeface="Times New Roman" panose="02020603050405020304" pitchFamily="18" charset="0"/>
          </a:endParaRPr>
        </a:p>
      </dsp:txBody>
      <dsp:txXfrm>
        <a:off x="4029041" y="1512779"/>
        <a:ext cx="1526164" cy="1741833"/>
      </dsp:txXfrm>
    </dsp:sp>
    <dsp:sp modelId="{C9161047-DBD7-4F91-BD63-75F5E414D745}">
      <dsp:nvSpPr>
        <dsp:cNvPr id="0" name=""/>
        <dsp:cNvSpPr/>
      </dsp:nvSpPr>
      <dsp:spPr>
        <a:xfrm>
          <a:off x="5919649" y="1430217"/>
          <a:ext cx="1691288" cy="190695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Create a </a:t>
          </a:r>
          <a:r>
            <a:rPr lang="en-US" sz="2000" kern="1200" dirty="0" err="1" smtClean="0">
              <a:latin typeface="Times New Roman" panose="02020603050405020304" pitchFamily="18" charset="0"/>
              <a:cs typeface="Times New Roman" panose="02020603050405020304" pitchFamily="18" charset="0"/>
            </a:rPr>
            <a:t>dict</a:t>
          </a:r>
          <a:r>
            <a:rPr lang="en-US" sz="2000" kern="1200" dirty="0" smtClean="0">
              <a:latin typeface="Times New Roman" panose="02020603050405020304" pitchFamily="18" charset="0"/>
              <a:cs typeface="Times New Roman" panose="02020603050405020304" pitchFamily="18" charset="0"/>
            </a:rPr>
            <a:t> with all features names that we want as keys</a:t>
          </a:r>
          <a:endParaRPr lang="en-US" sz="2000" kern="1200" dirty="0">
            <a:latin typeface="Times New Roman" panose="02020603050405020304" pitchFamily="18" charset="0"/>
            <a:cs typeface="Times New Roman" panose="02020603050405020304" pitchFamily="18" charset="0"/>
          </a:endParaRPr>
        </a:p>
      </dsp:txBody>
      <dsp:txXfrm>
        <a:off x="6002211" y="1512779"/>
        <a:ext cx="1526164" cy="1741833"/>
      </dsp:txXfrm>
    </dsp:sp>
    <dsp:sp modelId="{BA4F1C2C-8C91-46E8-B4C9-629DE3D24734}">
      <dsp:nvSpPr>
        <dsp:cNvPr id="0" name=""/>
        <dsp:cNvSpPr/>
      </dsp:nvSpPr>
      <dsp:spPr>
        <a:xfrm>
          <a:off x="7892818" y="1430217"/>
          <a:ext cx="1691288" cy="190695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Use given function to extract date from above </a:t>
          </a:r>
          <a:r>
            <a:rPr lang="en-US" sz="2000" kern="1200" dirty="0" err="1" smtClean="0">
              <a:latin typeface="Times New Roman" panose="02020603050405020304" pitchFamily="18" charset="0"/>
              <a:cs typeface="Times New Roman" panose="02020603050405020304" pitchFamily="18" charset="0"/>
            </a:rPr>
            <a:t>dataframe</a:t>
          </a:r>
          <a:r>
            <a:rPr lang="en-US" sz="2000" kern="1200" dirty="0" smtClean="0">
              <a:latin typeface="Times New Roman" panose="02020603050405020304" pitchFamily="18" charset="0"/>
              <a:cs typeface="Times New Roman" panose="02020603050405020304" pitchFamily="18" charset="0"/>
            </a:rPr>
            <a:t> to our </a:t>
          </a:r>
          <a:r>
            <a:rPr lang="en-US" sz="2000" kern="1200" dirty="0" err="1" smtClean="0">
              <a:latin typeface="Times New Roman" panose="02020603050405020304" pitchFamily="18" charset="0"/>
              <a:cs typeface="Times New Roman" panose="02020603050405020304" pitchFamily="18" charset="0"/>
            </a:rPr>
            <a:t>dict</a:t>
          </a:r>
          <a:endParaRPr lang="en-US" sz="2000" kern="1200" dirty="0">
            <a:latin typeface="Times New Roman" panose="02020603050405020304" pitchFamily="18" charset="0"/>
            <a:cs typeface="Times New Roman" panose="02020603050405020304" pitchFamily="18" charset="0"/>
          </a:endParaRPr>
        </a:p>
      </dsp:txBody>
      <dsp:txXfrm>
        <a:off x="7975380" y="1512779"/>
        <a:ext cx="1526164" cy="1741833"/>
      </dsp:txXfrm>
    </dsp:sp>
    <dsp:sp modelId="{C224BA7B-130E-4D6F-8E0C-92DFFB0B0484}">
      <dsp:nvSpPr>
        <dsp:cNvPr id="0" name=""/>
        <dsp:cNvSpPr/>
      </dsp:nvSpPr>
      <dsp:spPr>
        <a:xfrm>
          <a:off x="9865987" y="1430217"/>
          <a:ext cx="1691288" cy="190695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Convert </a:t>
          </a:r>
          <a:r>
            <a:rPr lang="en-US" sz="2000" kern="1200" dirty="0" err="1" smtClean="0">
              <a:latin typeface="Times New Roman" panose="02020603050405020304" pitchFamily="18" charset="0"/>
              <a:cs typeface="Times New Roman" panose="02020603050405020304" pitchFamily="18" charset="0"/>
            </a:rPr>
            <a:t>dict</a:t>
          </a:r>
          <a:r>
            <a:rPr lang="en-US" sz="2000" kern="1200" dirty="0" smtClean="0">
              <a:latin typeface="Times New Roman" panose="02020603050405020304" pitchFamily="18" charset="0"/>
              <a:cs typeface="Times New Roman" panose="02020603050405020304" pitchFamily="18" charset="0"/>
            </a:rPr>
            <a:t> to </a:t>
          </a:r>
          <a:r>
            <a:rPr lang="en-US" sz="2000" kern="1200" dirty="0" err="1" smtClean="0">
              <a:latin typeface="Times New Roman" panose="02020603050405020304" pitchFamily="18" charset="0"/>
              <a:cs typeface="Times New Roman" panose="02020603050405020304" pitchFamily="18" charset="0"/>
            </a:rPr>
            <a:t>dataframe</a:t>
          </a:r>
          <a:r>
            <a:rPr lang="en-US" sz="2000" kern="1200" dirty="0" smtClean="0">
              <a:latin typeface="Times New Roman" panose="02020603050405020304" pitchFamily="18" charset="0"/>
              <a:cs typeface="Times New Roman" panose="02020603050405020304" pitchFamily="18" charset="0"/>
            </a:rPr>
            <a:t> and save as .CSV file for next step</a:t>
          </a:r>
          <a:br>
            <a:rPr lang="en-US" sz="2000" kern="1200" dirty="0" smtClean="0">
              <a:latin typeface="Times New Roman" panose="02020603050405020304" pitchFamily="18" charset="0"/>
              <a:cs typeface="Times New Roman" panose="02020603050405020304" pitchFamily="18" charset="0"/>
            </a:rPr>
          </a:br>
          <a:endParaRPr lang="en-US" sz="2000" kern="1200" dirty="0">
            <a:latin typeface="Times New Roman" panose="02020603050405020304" pitchFamily="18" charset="0"/>
            <a:cs typeface="Times New Roman" panose="02020603050405020304" pitchFamily="18" charset="0"/>
          </a:endParaRPr>
        </a:p>
      </dsp:txBody>
      <dsp:txXfrm>
        <a:off x="9948549" y="1512779"/>
        <a:ext cx="1526164" cy="17418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C6A7F2-BD9D-4749-B6B5-6F27DF1D590E}">
      <dsp:nvSpPr>
        <dsp:cNvPr id="0" name=""/>
        <dsp:cNvSpPr/>
      </dsp:nvSpPr>
      <dsp:spPr>
        <a:xfrm>
          <a:off x="813965" y="0"/>
          <a:ext cx="9224947" cy="550139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2EA69-E7E3-42F2-97C8-3D9B9FE03368}">
      <dsp:nvSpPr>
        <dsp:cNvPr id="0" name=""/>
        <dsp:cNvSpPr/>
      </dsp:nvSpPr>
      <dsp:spPr>
        <a:xfrm>
          <a:off x="5431" y="1650416"/>
          <a:ext cx="2612533" cy="220055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Times New Roman" panose="02020603050405020304" pitchFamily="18" charset="0"/>
              <a:cs typeface="Times New Roman" panose="02020603050405020304" pitchFamily="18" charset="0"/>
            </a:rPr>
            <a:t>Extract titles and names of columns</a:t>
          </a:r>
          <a:endParaRPr lang="en-US" sz="2700" kern="1200" dirty="0">
            <a:latin typeface="Times New Roman" panose="02020603050405020304" pitchFamily="18" charset="0"/>
            <a:cs typeface="Times New Roman" panose="02020603050405020304" pitchFamily="18" charset="0"/>
          </a:endParaRPr>
        </a:p>
      </dsp:txBody>
      <dsp:txXfrm>
        <a:off x="112853" y="1757838"/>
        <a:ext cx="2397689" cy="1985712"/>
      </dsp:txXfrm>
    </dsp:sp>
    <dsp:sp modelId="{44810525-3E04-42C7-96B8-8AD9C2EF2BAF}">
      <dsp:nvSpPr>
        <dsp:cNvPr id="0" name=""/>
        <dsp:cNvSpPr/>
      </dsp:nvSpPr>
      <dsp:spPr>
        <a:xfrm>
          <a:off x="2748592" y="1650416"/>
          <a:ext cx="2612533" cy="220055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Times New Roman" panose="02020603050405020304" pitchFamily="18" charset="0"/>
              <a:cs typeface="Times New Roman" panose="02020603050405020304" pitchFamily="18" charset="0"/>
            </a:rPr>
            <a:t>Create </a:t>
          </a:r>
          <a:r>
            <a:rPr lang="en-US" sz="2700" kern="1200" dirty="0" err="1" smtClean="0">
              <a:latin typeface="Times New Roman" panose="02020603050405020304" pitchFamily="18" charset="0"/>
              <a:cs typeface="Times New Roman" panose="02020603050405020304" pitchFamily="18" charset="0"/>
            </a:rPr>
            <a:t>dict</a:t>
          </a:r>
          <a:r>
            <a:rPr lang="en-US" sz="2700" kern="1200" dirty="0" smtClean="0">
              <a:latin typeface="Times New Roman" panose="02020603050405020304" pitchFamily="18" charset="0"/>
              <a:cs typeface="Times New Roman" panose="02020603050405020304" pitchFamily="18" charset="0"/>
            </a:rPr>
            <a:t> with those columns and some extra columns</a:t>
          </a:r>
          <a:endParaRPr lang="en-US" sz="2700" kern="1200" dirty="0">
            <a:latin typeface="Times New Roman" panose="02020603050405020304" pitchFamily="18" charset="0"/>
            <a:cs typeface="Times New Roman" panose="02020603050405020304" pitchFamily="18" charset="0"/>
          </a:endParaRPr>
        </a:p>
      </dsp:txBody>
      <dsp:txXfrm>
        <a:off x="2856014" y="1757838"/>
        <a:ext cx="2397689" cy="1985712"/>
      </dsp:txXfrm>
    </dsp:sp>
    <dsp:sp modelId="{CC20F670-26FD-47DB-A381-2C43B212B3D2}">
      <dsp:nvSpPr>
        <dsp:cNvPr id="0" name=""/>
        <dsp:cNvSpPr/>
      </dsp:nvSpPr>
      <dsp:spPr>
        <a:xfrm>
          <a:off x="5491752" y="1650416"/>
          <a:ext cx="2612533" cy="220055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Times New Roman" panose="02020603050405020304" pitchFamily="18" charset="0"/>
              <a:cs typeface="Times New Roman" panose="02020603050405020304" pitchFamily="18" charset="0"/>
            </a:rPr>
            <a:t>Loop thru tables and each row in table and add rows to above </a:t>
          </a:r>
          <a:r>
            <a:rPr lang="en-US" sz="2700" kern="1200" dirty="0" err="1" smtClean="0">
              <a:latin typeface="Times New Roman" panose="02020603050405020304" pitchFamily="18" charset="0"/>
              <a:cs typeface="Times New Roman" panose="02020603050405020304" pitchFamily="18" charset="0"/>
            </a:rPr>
            <a:t>dict</a:t>
          </a:r>
          <a:endParaRPr lang="en-US" sz="2700" kern="1200" dirty="0">
            <a:latin typeface="Times New Roman" panose="02020603050405020304" pitchFamily="18" charset="0"/>
            <a:cs typeface="Times New Roman" panose="02020603050405020304" pitchFamily="18" charset="0"/>
          </a:endParaRPr>
        </a:p>
      </dsp:txBody>
      <dsp:txXfrm>
        <a:off x="5599174" y="1757838"/>
        <a:ext cx="2397689" cy="1985712"/>
      </dsp:txXfrm>
    </dsp:sp>
    <dsp:sp modelId="{6663CD7E-CAF9-46D5-B9E7-077870B9B00E}">
      <dsp:nvSpPr>
        <dsp:cNvPr id="0" name=""/>
        <dsp:cNvSpPr/>
      </dsp:nvSpPr>
      <dsp:spPr>
        <a:xfrm>
          <a:off x="8234913" y="1650416"/>
          <a:ext cx="2612533" cy="220055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Times New Roman" panose="02020603050405020304" pitchFamily="18" charset="0"/>
              <a:cs typeface="Times New Roman" panose="02020603050405020304" pitchFamily="18" charset="0"/>
            </a:rPr>
            <a:t>Change </a:t>
          </a:r>
          <a:r>
            <a:rPr lang="en-US" sz="2700" kern="1200" dirty="0" err="1" smtClean="0">
              <a:latin typeface="Times New Roman" panose="02020603050405020304" pitchFamily="18" charset="0"/>
              <a:cs typeface="Times New Roman" panose="02020603050405020304" pitchFamily="18" charset="0"/>
            </a:rPr>
            <a:t>dict</a:t>
          </a:r>
          <a:r>
            <a:rPr lang="en-US" sz="2700" kern="1200" dirty="0" smtClean="0">
              <a:latin typeface="Times New Roman" panose="02020603050405020304" pitchFamily="18" charset="0"/>
              <a:cs typeface="Times New Roman" panose="02020603050405020304" pitchFamily="18" charset="0"/>
            </a:rPr>
            <a:t> to </a:t>
          </a:r>
          <a:r>
            <a:rPr lang="en-US" sz="2700" kern="1200" dirty="0" err="1" smtClean="0">
              <a:latin typeface="Times New Roman" panose="02020603050405020304" pitchFamily="18" charset="0"/>
              <a:cs typeface="Times New Roman" panose="02020603050405020304" pitchFamily="18" charset="0"/>
            </a:rPr>
            <a:t>dataframe</a:t>
          </a:r>
          <a:r>
            <a:rPr lang="en-US" sz="2700" kern="1200" dirty="0" smtClean="0">
              <a:latin typeface="Times New Roman" panose="02020603050405020304" pitchFamily="18" charset="0"/>
              <a:cs typeface="Times New Roman" panose="02020603050405020304" pitchFamily="18" charset="0"/>
            </a:rPr>
            <a:t> and save as .CSV file for next step</a:t>
          </a:r>
          <a:endParaRPr lang="en-US" sz="2700" kern="1200" dirty="0">
            <a:latin typeface="Times New Roman" panose="02020603050405020304" pitchFamily="18" charset="0"/>
            <a:cs typeface="Times New Roman" panose="02020603050405020304" pitchFamily="18" charset="0"/>
          </a:endParaRPr>
        </a:p>
      </dsp:txBody>
      <dsp:txXfrm>
        <a:off x="8342335" y="1757838"/>
        <a:ext cx="2397689" cy="19857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50CD97-E7D7-46D6-8572-BAF1FF2266C0}">
      <dsp:nvSpPr>
        <dsp:cNvPr id="0" name=""/>
        <dsp:cNvSpPr/>
      </dsp:nvSpPr>
      <dsp:spPr>
        <a:xfrm>
          <a:off x="816100" y="0"/>
          <a:ext cx="9249144" cy="496956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41CA52-1B7D-4650-A214-54FE48793F35}">
      <dsp:nvSpPr>
        <dsp:cNvPr id="0" name=""/>
        <dsp:cNvSpPr/>
      </dsp:nvSpPr>
      <dsp:spPr>
        <a:xfrm>
          <a:off x="5445" y="1490869"/>
          <a:ext cx="2619386" cy="198782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Check for number of nulls and types of each </a:t>
          </a:r>
          <a:r>
            <a:rPr lang="en-US" sz="2000" kern="1200" dirty="0" err="1" smtClean="0">
              <a:latin typeface="Times New Roman" panose="02020603050405020304" pitchFamily="18" charset="0"/>
              <a:cs typeface="Times New Roman" panose="02020603050405020304" pitchFamily="18" charset="0"/>
            </a:rPr>
            <a:t>cloumn</a:t>
          </a:r>
          <a:endParaRPr lang="en-US" sz="2000" kern="1200" dirty="0">
            <a:latin typeface="Times New Roman" panose="02020603050405020304" pitchFamily="18" charset="0"/>
            <a:cs typeface="Times New Roman" panose="02020603050405020304" pitchFamily="18" charset="0"/>
          </a:endParaRPr>
        </a:p>
      </dsp:txBody>
      <dsp:txXfrm>
        <a:off x="102483" y="1587907"/>
        <a:ext cx="2425310" cy="1793750"/>
      </dsp:txXfrm>
    </dsp:sp>
    <dsp:sp modelId="{B2D76E08-C18B-49AB-AE75-60F12292B992}">
      <dsp:nvSpPr>
        <dsp:cNvPr id="0" name=""/>
        <dsp:cNvSpPr/>
      </dsp:nvSpPr>
      <dsp:spPr>
        <a:xfrm>
          <a:off x="2755801" y="1490869"/>
          <a:ext cx="2619386" cy="198782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Count values of each launch site and types of Orbit for better understanding of our dataset</a:t>
          </a:r>
          <a:endParaRPr lang="en-US" sz="2000" kern="1200" dirty="0">
            <a:latin typeface="Times New Roman" panose="02020603050405020304" pitchFamily="18" charset="0"/>
            <a:cs typeface="Times New Roman" panose="02020603050405020304" pitchFamily="18" charset="0"/>
          </a:endParaRPr>
        </a:p>
      </dsp:txBody>
      <dsp:txXfrm>
        <a:off x="2852839" y="1587907"/>
        <a:ext cx="2425310" cy="1793750"/>
      </dsp:txXfrm>
    </dsp:sp>
    <dsp:sp modelId="{685DBE3D-5D9B-4DFF-A122-B2978E56309D}">
      <dsp:nvSpPr>
        <dsp:cNvPr id="0" name=""/>
        <dsp:cNvSpPr/>
      </dsp:nvSpPr>
      <dsp:spPr>
        <a:xfrm>
          <a:off x="5506157" y="1490869"/>
          <a:ext cx="2619386" cy="198782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Create landing outcome label for Outcome column with 0 for failure and 1 for success mission</a:t>
          </a:r>
          <a:endParaRPr lang="en-US" sz="2000" kern="1200" dirty="0">
            <a:latin typeface="Times New Roman" panose="02020603050405020304" pitchFamily="18" charset="0"/>
            <a:cs typeface="Times New Roman" panose="02020603050405020304" pitchFamily="18" charset="0"/>
          </a:endParaRPr>
        </a:p>
      </dsp:txBody>
      <dsp:txXfrm>
        <a:off x="5603195" y="1587907"/>
        <a:ext cx="2425310" cy="1793750"/>
      </dsp:txXfrm>
    </dsp:sp>
    <dsp:sp modelId="{9A006442-3ED5-4A3F-A5EC-C8D4088C5395}">
      <dsp:nvSpPr>
        <dsp:cNvPr id="0" name=""/>
        <dsp:cNvSpPr/>
      </dsp:nvSpPr>
      <dsp:spPr>
        <a:xfrm>
          <a:off x="8256513" y="1490869"/>
          <a:ext cx="2619386" cy="198782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Save </a:t>
          </a:r>
          <a:r>
            <a:rPr lang="en-US" sz="2000" kern="1200" dirty="0" err="1" smtClean="0">
              <a:latin typeface="Times New Roman" panose="02020603050405020304" pitchFamily="18" charset="0"/>
              <a:cs typeface="Times New Roman" panose="02020603050405020304" pitchFamily="18" charset="0"/>
            </a:rPr>
            <a:t>datafame</a:t>
          </a:r>
          <a:r>
            <a:rPr lang="en-US" sz="2000" kern="1200" dirty="0" smtClean="0">
              <a:latin typeface="Times New Roman" panose="02020603050405020304" pitchFamily="18" charset="0"/>
              <a:cs typeface="Times New Roman" panose="02020603050405020304" pitchFamily="18" charset="0"/>
            </a:rPr>
            <a:t> as .CSV file for next step</a:t>
          </a:r>
          <a:endParaRPr lang="en-US" sz="2000" kern="1200" dirty="0">
            <a:latin typeface="Times New Roman" panose="02020603050405020304" pitchFamily="18" charset="0"/>
            <a:cs typeface="Times New Roman" panose="02020603050405020304" pitchFamily="18" charset="0"/>
          </a:endParaRPr>
        </a:p>
      </dsp:txBody>
      <dsp:txXfrm>
        <a:off x="8353551" y="1587907"/>
        <a:ext cx="2425310" cy="17937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BB822-E836-4602-BD80-85878D123E1D}">
      <dsp:nvSpPr>
        <dsp:cNvPr id="0" name=""/>
        <dsp:cNvSpPr/>
      </dsp:nvSpPr>
      <dsp:spPr>
        <a:xfrm>
          <a:off x="837575" y="0"/>
          <a:ext cx="9492521" cy="550125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DDDCFA-BF7C-42C9-9340-7643225B6A5D}">
      <dsp:nvSpPr>
        <dsp:cNvPr id="0" name=""/>
        <dsp:cNvSpPr/>
      </dsp:nvSpPr>
      <dsp:spPr>
        <a:xfrm>
          <a:off x="11996" y="1650375"/>
          <a:ext cx="3594594" cy="22005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u="sng" kern="1200" dirty="0" smtClean="0"/>
            <a:t>+ Use Y-set from class of </a:t>
          </a:r>
          <a:r>
            <a:rPr lang="en-US" sz="1900" u="sng" kern="1200" dirty="0" err="1" smtClean="0"/>
            <a:t>dateset</a:t>
          </a:r>
          <a:r>
            <a:rPr lang="en-US" sz="1900" u="sng" kern="1200" dirty="0" smtClean="0"/>
            <a:t> from part 2</a:t>
          </a:r>
        </a:p>
        <a:p>
          <a:pPr lvl="0" algn="l" defTabSz="844550">
            <a:lnSpc>
              <a:spcPct val="90000"/>
            </a:lnSpc>
            <a:spcBef>
              <a:spcPct val="0"/>
            </a:spcBef>
            <a:spcAft>
              <a:spcPct val="35000"/>
            </a:spcAft>
          </a:pPr>
          <a:r>
            <a:rPr lang="en-US" sz="1900" u="sng" kern="1200" dirty="0" smtClean="0"/>
            <a:t>+ Use X-set of all one-hot encoding features from </a:t>
          </a:r>
          <a:r>
            <a:rPr lang="en-US" sz="1900" u="sng" kern="1200" dirty="0" err="1" smtClean="0"/>
            <a:t>dataser</a:t>
          </a:r>
          <a:r>
            <a:rPr lang="en-US" sz="1900" u="sng" kern="1200" dirty="0" smtClean="0"/>
            <a:t> part 3</a:t>
          </a:r>
          <a:endParaRPr lang="en-US" sz="1900" u="sng" kern="1200" dirty="0"/>
        </a:p>
      </dsp:txBody>
      <dsp:txXfrm>
        <a:off x="119416" y="1757795"/>
        <a:ext cx="3379754" cy="1985660"/>
      </dsp:txXfrm>
    </dsp:sp>
    <dsp:sp modelId="{12EA6653-142C-4B21-B332-182DABDF9776}">
      <dsp:nvSpPr>
        <dsp:cNvPr id="0" name=""/>
        <dsp:cNvSpPr/>
      </dsp:nvSpPr>
      <dsp:spPr>
        <a:xfrm>
          <a:off x="3786538" y="1650375"/>
          <a:ext cx="3594594" cy="22005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t>+ Convert target set (Y-set) to </a:t>
          </a:r>
          <a:r>
            <a:rPr lang="en-US" sz="1900" kern="1200" dirty="0" err="1" smtClean="0"/>
            <a:t>numpy</a:t>
          </a:r>
          <a:r>
            <a:rPr lang="en-US" sz="1900" kern="1200" dirty="0" smtClean="0"/>
            <a:t> object</a:t>
          </a:r>
        </a:p>
        <a:p>
          <a:pPr lvl="0" algn="l" defTabSz="844550">
            <a:lnSpc>
              <a:spcPct val="90000"/>
            </a:lnSpc>
            <a:spcBef>
              <a:spcPct val="0"/>
            </a:spcBef>
            <a:spcAft>
              <a:spcPct val="35000"/>
            </a:spcAft>
          </a:pPr>
          <a:r>
            <a:rPr lang="en-US" sz="1900" kern="1200" dirty="0" smtClean="0"/>
            <a:t>+ Standardize date in X</a:t>
          </a:r>
        </a:p>
        <a:p>
          <a:pPr lvl="0" algn="l" defTabSz="844550">
            <a:lnSpc>
              <a:spcPct val="90000"/>
            </a:lnSpc>
            <a:spcBef>
              <a:spcPct val="0"/>
            </a:spcBef>
            <a:spcAft>
              <a:spcPct val="35000"/>
            </a:spcAft>
          </a:pPr>
          <a:r>
            <a:rPr lang="en-US" sz="1900" kern="1200" dirty="0" smtClean="0"/>
            <a:t>+ Split out dataset into train set and test set</a:t>
          </a:r>
          <a:endParaRPr lang="en-US" sz="1900" kern="1200" dirty="0"/>
        </a:p>
      </dsp:txBody>
      <dsp:txXfrm>
        <a:off x="3893958" y="1757795"/>
        <a:ext cx="3379754" cy="1985660"/>
      </dsp:txXfrm>
    </dsp:sp>
    <dsp:sp modelId="{6116A0ED-605B-4711-B29B-208DA6DD75BC}">
      <dsp:nvSpPr>
        <dsp:cNvPr id="0" name=""/>
        <dsp:cNvSpPr/>
      </dsp:nvSpPr>
      <dsp:spPr>
        <a:xfrm>
          <a:off x="7561081" y="1650375"/>
          <a:ext cx="3594594" cy="22005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en-US" sz="1900" kern="1200" dirty="0" smtClean="0"/>
            <a:t>+ Choose best parameters and fit 4 model</a:t>
          </a:r>
        </a:p>
        <a:p>
          <a:pPr lvl="0" algn="l" defTabSz="844550">
            <a:lnSpc>
              <a:spcPct val="90000"/>
            </a:lnSpc>
            <a:spcBef>
              <a:spcPct val="0"/>
            </a:spcBef>
            <a:spcAft>
              <a:spcPct val="35000"/>
            </a:spcAft>
          </a:pPr>
          <a:r>
            <a:rPr lang="en-US" sz="1900" kern="1200" dirty="0" smtClean="0"/>
            <a:t>+ Calculate accuracy for each model using method score</a:t>
          </a:r>
        </a:p>
        <a:p>
          <a:pPr lvl="0" algn="l" defTabSz="844550">
            <a:lnSpc>
              <a:spcPct val="90000"/>
            </a:lnSpc>
            <a:spcBef>
              <a:spcPct val="0"/>
            </a:spcBef>
            <a:spcAft>
              <a:spcPct val="35000"/>
            </a:spcAft>
          </a:pPr>
          <a:r>
            <a:rPr lang="en-US" sz="1900" kern="1200" dirty="0" smtClean="0"/>
            <a:t>+ View confusion matrix of each produced</a:t>
          </a:r>
          <a:endParaRPr lang="en-US" sz="1900" kern="1200" dirty="0"/>
        </a:p>
      </dsp:txBody>
      <dsp:txXfrm>
        <a:off x="7668501" y="1757795"/>
        <a:ext cx="3379754" cy="198566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291758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215759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962741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473882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2522256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3139906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3397292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48952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223635641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075537C-CA84-1446-933C-8E9D027F920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1713807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263827633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075537C-CA84-1446-933C-8E9D027F920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84706385"/>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308280021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8/18/2021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2739592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237291339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B86EE8-15CB-0841-AED8-6AFB3623AA36}"/>
              </a:ext>
            </a:extLst>
          </p:cNvPr>
          <p:cNvSpPr>
            <a:spLocks noGrp="1"/>
          </p:cNvSpPr>
          <p:nvPr>
            <p:ph type="ftr" sz="quarter" idx="10"/>
          </p:nvPr>
        </p:nvSpPr>
        <p:spPr/>
        <p:txBody>
          <a:bodyPr/>
          <a:lstStyle/>
          <a:p>
            <a:endParaRPr lang="en-US"/>
          </a:p>
        </p:txBody>
      </p:sp>
      <p:sp>
        <p:nvSpPr>
          <p:cNvPr id="4" name="Title 3">
            <a:extLst>
              <a:ext uri="{FF2B5EF4-FFF2-40B4-BE49-F238E27FC236}">
                <a16:creationId xmlns:a16="http://schemas.microsoft.com/office/drawing/2014/main" id="{89A9D453-43AB-0442-A49F-B782F2B71F66}"/>
              </a:ext>
            </a:extLst>
          </p:cNvPr>
          <p:cNvSpPr>
            <a:spLocks noGrp="1"/>
          </p:cNvSpPr>
          <p:nvPr>
            <p:ph type="title"/>
          </p:nvPr>
        </p:nvSpPr>
        <p:spPr/>
        <p:txBody>
          <a:bodyPr/>
          <a:lstStyle/>
          <a:p>
            <a:r>
              <a:rPr lang="en-US"/>
              <a:t>Click to edit Master title style</a:t>
            </a:r>
          </a:p>
        </p:txBody>
      </p:sp>
      <p:sp>
        <p:nvSpPr>
          <p:cNvPr id="7" name="Slide Number Placeholder 4">
            <a:extLst>
              <a:ext uri="{FF2B5EF4-FFF2-40B4-BE49-F238E27FC236}">
                <a16:creationId xmlns:a16="http://schemas.microsoft.com/office/drawing/2014/main" id="{0B22B678-4D42-8747-A390-2C0A371BBB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23960919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F94ED4FE-13CD-604D-B272-7D2568F4CF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1725687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8/18/2021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399864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8/18/2021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4007586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8/18/2021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646710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8/18/2021</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683918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8/18/2021</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2322898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291472790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8/18/2021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203660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8/18/2021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75537C-CA84-1446-933C-8E9D027F9201}" type="slidenum">
              <a:rPr lang="en-US" smtClean="0"/>
              <a:t>‹#›</a:t>
            </a:fld>
            <a:endParaRPr lang="en-US"/>
          </a:p>
        </p:txBody>
      </p:sp>
    </p:spTree>
    <p:extLst>
      <p:ext uri="{BB962C8B-B14F-4D97-AF65-F5344CB8AC3E}">
        <p14:creationId xmlns:p14="http://schemas.microsoft.com/office/powerpoint/2010/main" val="1734589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8/18/2021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075537C-CA84-1446-933C-8E9D027F9201}" type="slidenum">
              <a:rPr lang="en-US" smtClean="0"/>
              <a:t>‹#›</a:t>
            </a:fld>
            <a:endParaRPr lang="en-US"/>
          </a:p>
        </p:txBody>
      </p:sp>
    </p:spTree>
    <p:extLst>
      <p:ext uri="{BB962C8B-B14F-4D97-AF65-F5344CB8AC3E}">
        <p14:creationId xmlns:p14="http://schemas.microsoft.com/office/powerpoint/2010/main" val="324589318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68" r:id="rId17"/>
    <p:sldLayoutId id="2147483672" r:id="rId18"/>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ctrTitle"/>
          </p:nvPr>
        </p:nvSpPr>
        <p:spPr/>
        <p:txBody>
          <a:bodyPr>
            <a:normAutofit fontScale="90000"/>
          </a:bodyPr>
          <a:lstStyle/>
          <a:p>
            <a:r>
              <a:rPr lang="en-US" dirty="0">
                <a:solidFill>
                  <a:schemeClr val="tx1"/>
                </a:solidFill>
              </a:rPr>
              <a:t>Data Science Capstone project</a:t>
            </a:r>
          </a:p>
        </p:txBody>
      </p:sp>
      <p:sp>
        <p:nvSpPr>
          <p:cNvPr id="3" name="Subtitle 2">
            <a:extLst>
              <a:ext uri="{FF2B5EF4-FFF2-40B4-BE49-F238E27FC236}">
                <a16:creationId xmlns:a16="http://schemas.microsoft.com/office/drawing/2014/main" id="{93383873-F31C-4E31-B4BA-B40D502705CE}"/>
              </a:ext>
            </a:extLst>
          </p:cNvPr>
          <p:cNvSpPr>
            <a:spLocks noGrp="1"/>
          </p:cNvSpPr>
          <p:nvPr>
            <p:ph type="subTitle" idx="1"/>
          </p:nvPr>
        </p:nvSpPr>
        <p:spPr/>
        <p:txBody>
          <a:bodyPr>
            <a:normAutofit fontScale="62500" lnSpcReduction="20000"/>
          </a:bodyPr>
          <a:lstStyle/>
          <a:p>
            <a:r>
              <a:rPr lang="en-US" b="0" dirty="0" smtClean="0"/>
              <a:t>Bui </a:t>
            </a:r>
            <a:r>
              <a:rPr lang="en-US" b="0" dirty="0" err="1" smtClean="0"/>
              <a:t>Duc</a:t>
            </a:r>
            <a:r>
              <a:rPr lang="en-US" b="0" dirty="0" smtClean="0"/>
              <a:t> </a:t>
            </a:r>
            <a:r>
              <a:rPr lang="en-US" b="0" dirty="0" err="1" smtClean="0"/>
              <a:t>Cuong</a:t>
            </a:r>
            <a:endParaRPr lang="en-US" dirty="0"/>
          </a:p>
          <a:p>
            <a:endParaRPr lang="en-US" dirty="0" smtClean="0"/>
          </a:p>
          <a:p>
            <a:endParaRPr lang="en-US" dirty="0"/>
          </a:p>
          <a:p>
            <a:r>
              <a:rPr lang="en-US" sz="2000" smtClean="0"/>
              <a:t>18 </a:t>
            </a:r>
            <a:r>
              <a:rPr lang="en-US" sz="2000" dirty="0" smtClean="0"/>
              <a:t>AUGUST 2021</a:t>
            </a:r>
            <a:endParaRPr lang="en-US" sz="2000" dirty="0"/>
          </a:p>
        </p:txBody>
      </p:sp>
    </p:spTree>
    <p:extLst>
      <p:ext uri="{BB962C8B-B14F-4D97-AF65-F5344CB8AC3E}">
        <p14:creationId xmlns:p14="http://schemas.microsoft.com/office/powerpoint/2010/main" val="32379141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latin typeface="Times New Roman" panose="02020603050405020304" pitchFamily="18" charset="0"/>
                <a:cs typeface="Times New Roman" panose="02020603050405020304" pitchFamily="18" charset="0"/>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p:txBody>
          <a:bodyPr>
            <a:normAutofit/>
          </a:bodyPr>
          <a:lstStyle/>
          <a:p>
            <a:r>
              <a:rPr lang="en-US" sz="2500" dirty="0" smtClean="0">
                <a:latin typeface="Times New Roman" panose="02020603050405020304" pitchFamily="18" charset="0"/>
                <a:cs typeface="Times New Roman" panose="02020603050405020304" pitchFamily="18" charset="0"/>
              </a:rPr>
              <a:t>Bar chart was plotted to have visually check between many types of a variable affecting success rate</a:t>
            </a:r>
          </a:p>
          <a:p>
            <a:r>
              <a:rPr lang="en-US" sz="2500" dirty="0" smtClean="0">
                <a:latin typeface="Times New Roman" panose="02020603050405020304" pitchFamily="18" charset="0"/>
                <a:cs typeface="Times New Roman" panose="02020603050405020304" pitchFamily="18" charset="0"/>
              </a:rPr>
              <a:t>Scatter plot was plotted to visually see correlation between two variables</a:t>
            </a:r>
          </a:p>
          <a:p>
            <a:r>
              <a:rPr lang="en-US" sz="2500" dirty="0" smtClean="0">
                <a:latin typeface="Times New Roman" panose="02020603050405020304" pitchFamily="18" charset="0"/>
                <a:cs typeface="Times New Roman" panose="02020603050405020304" pitchFamily="18" charset="0"/>
              </a:rPr>
              <a:t>Line chart was plotted to see how one variables was changing</a:t>
            </a:r>
            <a:endParaRPr lang="en-US" sz="25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latin typeface="Times New Roman" panose="02020603050405020304" pitchFamily="18" charset="0"/>
                <a:cs typeface="Times New Roman" panose="02020603050405020304" pitchFamily="18" charset="0"/>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677334" y="899411"/>
            <a:ext cx="7913329" cy="5141952"/>
          </a:xfrm>
        </p:spPr>
        <p:txBody>
          <a:bodyPr>
            <a:normAutofit fontScale="47500" lnSpcReduction="20000"/>
          </a:bodyPr>
          <a:lstStyle/>
          <a:p>
            <a:r>
              <a:rPr lang="en-US" sz="3600" dirty="0" smtClean="0">
                <a:latin typeface="Times New Roman" panose="02020603050405020304" pitchFamily="18" charset="0"/>
                <a:cs typeface="Times New Roman" panose="02020603050405020304" pitchFamily="18" charset="0"/>
              </a:rPr>
              <a:t>Its purpose to have better way for understand of our dataset</a:t>
            </a:r>
          </a:p>
          <a:p>
            <a:r>
              <a:rPr lang="en-US" sz="3600" dirty="0" err="1" smtClean="0">
                <a:latin typeface="Times New Roman" panose="02020603050405020304" pitchFamily="18" charset="0"/>
                <a:cs typeface="Times New Roman" panose="02020603050405020304" pitchFamily="18" charset="0"/>
              </a:rPr>
              <a:t>Qurried</a:t>
            </a:r>
            <a:r>
              <a:rPr lang="en-US" sz="3600" dirty="0" smtClean="0">
                <a:latin typeface="Times New Roman" panose="02020603050405020304" pitchFamily="18" charset="0"/>
                <a:cs typeface="Times New Roman" panose="02020603050405020304" pitchFamily="18" charset="0"/>
              </a:rPr>
              <a:t> to have names of all unique launch sites, sort our dataset with many condition such as:</a:t>
            </a:r>
          </a:p>
          <a:p>
            <a:pPr marL="914400" lvl="1" indent="-457200">
              <a:buFont typeface="+mj-lt"/>
              <a:buAutoNum type="arabicPeriod"/>
            </a:pPr>
            <a:r>
              <a:rPr lang="en-US" sz="3600" dirty="0" smtClean="0">
                <a:latin typeface="Times New Roman" panose="02020603050405020304" pitchFamily="18" charset="0"/>
                <a:cs typeface="Times New Roman" panose="02020603050405020304" pitchFamily="18" charset="0"/>
              </a:rPr>
              <a:t>Payload mass carried boosters launch by NASA</a:t>
            </a:r>
          </a:p>
          <a:p>
            <a:pPr marL="914400" lvl="1" indent="-457200">
              <a:buFont typeface="+mj-lt"/>
              <a:buAutoNum type="arabicPeriod"/>
            </a:pPr>
            <a:r>
              <a:rPr lang="en-US" sz="3600" dirty="0" smtClean="0">
                <a:latin typeface="Times New Roman" panose="02020603050405020304" pitchFamily="18" charset="0"/>
                <a:cs typeface="Times New Roman" panose="02020603050405020304" pitchFamily="18" charset="0"/>
              </a:rPr>
              <a:t>Launch site contain with string ‘CCA’</a:t>
            </a:r>
          </a:p>
          <a:p>
            <a:pPr marL="914400" lvl="1" indent="-457200">
              <a:buFont typeface="+mj-lt"/>
              <a:buAutoNum type="arabicPeriod"/>
            </a:pPr>
            <a:r>
              <a:rPr lang="en-US" sz="3600" dirty="0" smtClean="0">
                <a:latin typeface="Times New Roman" panose="02020603050405020304" pitchFamily="18" charset="0"/>
                <a:cs typeface="Times New Roman" panose="02020603050405020304" pitchFamily="18" charset="0"/>
              </a:rPr>
              <a:t>Average payload mass of booster Version F9 v1.1</a:t>
            </a:r>
          </a:p>
          <a:p>
            <a:pPr marL="914400" lvl="1" indent="-457200">
              <a:buFont typeface="+mj-lt"/>
              <a:buAutoNum type="arabicPeriod"/>
            </a:pPr>
            <a:r>
              <a:rPr lang="en-US" sz="3600" dirty="0" smtClean="0">
                <a:latin typeface="Times New Roman" panose="02020603050405020304" pitchFamily="18" charset="0"/>
                <a:cs typeface="Times New Roman" panose="02020603050405020304" pitchFamily="18" charset="0"/>
              </a:rPr>
              <a:t>List the date of first successful landing outcome in ground</a:t>
            </a:r>
          </a:p>
          <a:p>
            <a:pPr marL="914400" lvl="1" indent="-457200">
              <a:buFont typeface="+mj-lt"/>
              <a:buAutoNum type="arabicPeriod"/>
            </a:pPr>
            <a:r>
              <a:rPr lang="en-US" sz="3600" dirty="0" smtClean="0">
                <a:latin typeface="Times New Roman" panose="02020603050405020304" pitchFamily="18" charset="0"/>
                <a:cs typeface="Times New Roman" panose="02020603050405020304" pitchFamily="18" charset="0"/>
              </a:rPr>
              <a:t>Name of boosters which have success landing in drone ship and have payload greater than 4,000 and less than 6,000 kg</a:t>
            </a:r>
          </a:p>
          <a:p>
            <a:pPr marL="914400" lvl="1" indent="-457200">
              <a:buFont typeface="+mj-lt"/>
              <a:buAutoNum type="arabicPeriod"/>
            </a:pPr>
            <a:r>
              <a:rPr lang="en-US" sz="3600" dirty="0" smtClean="0">
                <a:latin typeface="Times New Roman" panose="02020603050405020304" pitchFamily="18" charset="0"/>
                <a:cs typeface="Times New Roman" panose="02020603050405020304" pitchFamily="18" charset="0"/>
              </a:rPr>
              <a:t>Total number if successful and failure mission outcome</a:t>
            </a:r>
          </a:p>
          <a:p>
            <a:pPr marL="914400" lvl="1" indent="-457200">
              <a:buFont typeface="+mj-lt"/>
              <a:buAutoNum type="arabicPeriod"/>
            </a:pPr>
            <a:r>
              <a:rPr lang="en-US" sz="3600" dirty="0" smtClean="0">
                <a:latin typeface="Times New Roman" panose="02020603050405020304" pitchFamily="18" charset="0"/>
                <a:cs typeface="Times New Roman" panose="02020603050405020304" pitchFamily="18" charset="0"/>
              </a:rPr>
              <a:t>Name of booster Versions which have carried the max pay load mass</a:t>
            </a:r>
          </a:p>
          <a:p>
            <a:pPr marL="914400" lvl="1" indent="-457200">
              <a:buFont typeface="+mj-lt"/>
              <a:buAutoNum type="arabicPeriod"/>
            </a:pPr>
            <a:r>
              <a:rPr lang="en-US" sz="3600" dirty="0" smtClean="0">
                <a:latin typeface="Times New Roman" panose="02020603050405020304" pitchFamily="18" charset="0"/>
                <a:cs typeface="Times New Roman" panose="02020603050405020304" pitchFamily="18" charset="0"/>
              </a:rPr>
              <a:t>Months, booster versions and launch site of failure landing in drone ship in 2015</a:t>
            </a:r>
          </a:p>
          <a:p>
            <a:pPr marL="914400" lvl="1" indent="-457200">
              <a:buFont typeface="+mj-lt"/>
              <a:buAutoNum type="arabicPeriod"/>
            </a:pPr>
            <a:r>
              <a:rPr lang="en-US" sz="3600" dirty="0" smtClean="0">
                <a:latin typeface="Times New Roman" panose="02020603050405020304" pitchFamily="18" charset="0"/>
                <a:cs typeface="Times New Roman" panose="02020603050405020304" pitchFamily="18" charset="0"/>
              </a:rPr>
              <a:t>Rank the count of success landing outcome from 2010-06-04 and 2017-03-20</a:t>
            </a:r>
            <a:endParaRPr lang="en-US" sz="3600" dirty="0">
              <a:latin typeface="Times New Roman" panose="02020603050405020304" pitchFamily="18" charset="0"/>
              <a:cs typeface="Times New Roman" panose="02020603050405020304" pitchFamily="18" charset="0"/>
            </a:endParaRPr>
          </a:p>
          <a:p>
            <a:pPr marL="0" indent="0">
              <a:buNone/>
            </a:pPr>
            <a:endParaRPr lang="en-US" sz="3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latin typeface="Times New Roman" panose="02020603050405020304" pitchFamily="18" charset="0"/>
                <a:cs typeface="Times New Roman" panose="02020603050405020304" pitchFamily="18" charset="0"/>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p:txBody>
          <a:bodyPr>
            <a:normAutofit/>
          </a:bodyPr>
          <a:lstStyle/>
          <a:p>
            <a:r>
              <a:rPr lang="en-US" sz="2000" dirty="0" smtClean="0">
                <a:latin typeface="Times New Roman" panose="02020603050405020304" pitchFamily="18" charset="0"/>
                <a:cs typeface="Times New Roman" panose="02020603050405020304" pitchFamily="18" charset="0"/>
              </a:rPr>
              <a:t>Circle marker was added to mark location of all launch site</a:t>
            </a: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Cluster Marker was add to see total number of </a:t>
            </a:r>
            <a:r>
              <a:rPr lang="en-US" sz="2000" dirty="0" err="1" smtClean="0">
                <a:latin typeface="Times New Roman" panose="02020603050405020304" pitchFamily="18" charset="0"/>
                <a:cs typeface="Times New Roman" panose="02020603050405020304" pitchFamily="18" charset="0"/>
              </a:rPr>
              <a:t>launchs</a:t>
            </a:r>
            <a:r>
              <a:rPr lang="en-US" sz="2000" dirty="0" smtClean="0">
                <a:latin typeface="Times New Roman" panose="02020603050405020304" pitchFamily="18" charset="0"/>
                <a:cs typeface="Times New Roman" panose="02020603050405020304" pitchFamily="18" charset="0"/>
              </a:rPr>
              <a:t> of each site and label success and failure </a:t>
            </a:r>
            <a:r>
              <a:rPr lang="en-US" sz="2000" dirty="0" err="1" smtClean="0">
                <a:latin typeface="Times New Roman" panose="02020603050405020304" pitchFamily="18" charset="0"/>
                <a:cs typeface="Times New Roman" panose="02020603050405020304" pitchFamily="18" charset="0"/>
              </a:rPr>
              <a:t>launchs</a:t>
            </a:r>
            <a:r>
              <a:rPr lang="en-US" sz="2000" dirty="0" smtClean="0">
                <a:latin typeface="Times New Roman" panose="02020603050405020304" pitchFamily="18" charset="0"/>
                <a:cs typeface="Times New Roman" panose="02020603050405020304" pitchFamily="18" charset="0"/>
              </a:rPr>
              <a:t> when clicking into each site on map</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Marker was added to mark proximities of each site and polyline was added to </a:t>
            </a:r>
            <a:r>
              <a:rPr lang="en-US" sz="2000" dirty="0" err="1" smtClean="0">
                <a:latin typeface="Times New Roman" panose="02020603050405020304" pitchFamily="18" charset="0"/>
                <a:cs typeface="Times New Roman" panose="02020603050405020304" pitchFamily="18" charset="0"/>
              </a:rPr>
              <a:t>conncet</a:t>
            </a:r>
            <a:r>
              <a:rPr lang="en-US" sz="2000" dirty="0" smtClean="0">
                <a:latin typeface="Times New Roman" panose="02020603050405020304" pitchFamily="18" charset="0"/>
                <a:cs typeface="Times New Roman" panose="02020603050405020304" pitchFamily="18" charset="0"/>
              </a:rPr>
              <a:t> a certain </a:t>
            </a:r>
            <a:r>
              <a:rPr lang="en-US" sz="2000" dirty="0" err="1" smtClean="0">
                <a:latin typeface="Times New Roman" panose="02020603050405020304" pitchFamily="18" charset="0"/>
                <a:cs typeface="Times New Roman" panose="02020603050405020304" pitchFamily="18" charset="0"/>
              </a:rPr>
              <a:t>proximitie</a:t>
            </a:r>
            <a:r>
              <a:rPr lang="en-US" sz="2000" dirty="0" smtClean="0">
                <a:latin typeface="Times New Roman" panose="02020603050405020304" pitchFamily="18" charset="0"/>
                <a:cs typeface="Times New Roman" panose="02020603050405020304" pitchFamily="18" charset="0"/>
              </a:rPr>
              <a:t> to launch sites, label by distance in km</a:t>
            </a:r>
            <a:endParaRPr lang="en-US" sz="2000" dirty="0">
              <a:latin typeface="Times New Roman" panose="02020603050405020304" pitchFamily="18" charset="0"/>
              <a:cs typeface="Times New Roman" panose="02020603050405020304" pitchFamily="18" charset="0"/>
            </a:endParaRPr>
          </a:p>
          <a:p>
            <a:endParaRPr lang="en-US" dirty="0"/>
          </a:p>
          <a:p>
            <a:endParaRPr lang="en-US"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US" dirty="0">
                <a:latin typeface="Times New Roman" panose="02020603050405020304" pitchFamily="18" charset="0"/>
                <a:cs typeface="Times New Roman" panose="02020603050405020304" pitchFamily="18" charset="0"/>
              </a:rPr>
              <a:t>Build a Dashboard with </a:t>
            </a:r>
            <a:r>
              <a:rPr lang="en-US" dirty="0" err="1">
                <a:latin typeface="Times New Roman" panose="02020603050405020304" pitchFamily="18" charset="0"/>
                <a:cs typeface="Times New Roman" panose="02020603050405020304" pitchFamily="18" charset="0"/>
              </a:rPr>
              <a:t>Plotly</a:t>
            </a:r>
            <a:r>
              <a:rPr lang="en-US" dirty="0">
                <a:latin typeface="Times New Roman" panose="02020603050405020304" pitchFamily="18" charset="0"/>
                <a:cs typeface="Times New Roman" panose="02020603050405020304" pitchFamily="18" charset="0"/>
              </a:rPr>
              <a:t>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p:txBody>
          <a:bodyPr>
            <a:normAutofit/>
          </a:bodyPr>
          <a:lstStyle/>
          <a:p>
            <a:r>
              <a:rPr lang="en-US" sz="2000" dirty="0" smtClean="0">
                <a:latin typeface="Times New Roman" panose="02020603050405020304" pitchFamily="18" charset="0"/>
                <a:cs typeface="Times New Roman" panose="02020603050405020304" pitchFamily="18" charset="0"/>
              </a:rPr>
              <a:t>A pie chart to show total successful launches count for all sites or show failure and success mission if specific launch site was selected</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A scatter plot to show correlation between payload mass (kg) and success rate</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Pie chart is a good way to show total for all launches and scatter plot also good for showing correlation. Interactive plot can change range of payload mass to give us a better look in which payload mass may perform best.</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13</a:t>
            </a:fld>
            <a:endParaRPr lang="en-US"/>
          </a:p>
        </p:txBody>
      </p: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normAutofit/>
          </a:bodyPr>
          <a:lstStyle/>
          <a:p>
            <a:r>
              <a:rPr lang="en-US" dirty="0"/>
              <a:t>Predictive analysis (Classification) </a:t>
            </a:r>
            <a:br>
              <a:rPr lang="en-US" dirty="0"/>
            </a:br>
            <a:endParaRPr lang="en-US"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graphicFrame>
        <p:nvGraphicFramePr>
          <p:cNvPr id="3" name="Diagram 2"/>
          <p:cNvGraphicFramePr/>
          <p:nvPr>
            <p:extLst>
              <p:ext uri="{D42A27DB-BD31-4B8C-83A1-F6EECF244321}">
                <p14:modId xmlns:p14="http://schemas.microsoft.com/office/powerpoint/2010/main" val="3095748467"/>
              </p:ext>
            </p:extLst>
          </p:nvPr>
        </p:nvGraphicFramePr>
        <p:xfrm>
          <a:off x="539646" y="719666"/>
          <a:ext cx="11167672" cy="55012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285075" y="182562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Exploratory data analysis results</a:t>
            </a:r>
          </a:p>
          <a:p>
            <a:endParaRPr lang="en-US" sz="2200" dirty="0"/>
          </a:p>
          <a:p>
            <a:r>
              <a:rPr lang="en-US" sz="2200" dirty="0"/>
              <a:t>Interactive analytics demo in screenshots</a:t>
            </a:r>
          </a:p>
          <a:p>
            <a:pPr marL="0" indent="0">
              <a:buNone/>
            </a:pPr>
            <a:endParaRPr lang="en-US" sz="2200" dirty="0"/>
          </a:p>
          <a:p>
            <a:r>
              <a:rPr lang="en-US" sz="2200" dirty="0"/>
              <a:t>Predictive analysis results</a:t>
            </a:r>
          </a:p>
          <a:p>
            <a:pPr lvl="1"/>
            <a:endParaRPr lang="en-US" sz="1800" dirty="0"/>
          </a:p>
          <a:p>
            <a:pPr marL="457200" lvl="1" indent="0">
              <a:buNone/>
            </a:pPr>
            <a:endParaRPr lang="en-US" sz="1800" dirty="0"/>
          </a:p>
        </p:txBody>
      </p:sp>
      <p:pic>
        <p:nvPicPr>
          <p:cNvPr id="5" name="Picture 4">
            <a:extLst>
              <a:ext uri="{FF2B5EF4-FFF2-40B4-BE49-F238E27FC236}">
                <a16:creationId xmlns:a16="http://schemas.microsoft.com/office/drawing/2014/main" id="{D67BC1C6-7E6A-1F48-8526-B99806B6E370}"/>
              </a:ext>
            </a:extLst>
          </p:cNvPr>
          <p:cNvPicPr>
            <a:picLocks noChangeAspect="1"/>
          </p:cNvPicPr>
          <p:nvPr/>
        </p:nvPicPr>
        <p:blipFill>
          <a:blip r:embed="rId3">
            <a:duotone>
              <a:schemeClr val="accent1">
                <a:shade val="45000"/>
                <a:satMod val="135000"/>
              </a:schemeClr>
              <a:prstClr val="white"/>
            </a:duotone>
          </a:blip>
          <a:stretch>
            <a:fillRect/>
          </a:stretch>
        </p:blipFill>
        <p:spPr>
          <a:xfrm>
            <a:off x="979655" y="1831709"/>
            <a:ext cx="3194581" cy="3194581"/>
          </a:xfrm>
          <a:prstGeom prst="rect">
            <a:avLst/>
          </a:prstGeom>
        </p:spPr>
      </p:pic>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EDA with Visualization</a:t>
            </a:r>
          </a:p>
        </p:txBody>
      </p:sp>
      <p:sp>
        <p:nvSpPr>
          <p:cNvPr id="5" name="Text Placeholder 4">
            <a:extLst>
              <a:ext uri="{FF2B5EF4-FFF2-40B4-BE49-F238E27FC236}">
                <a16:creationId xmlns:a16="http://schemas.microsoft.com/office/drawing/2014/main" id="{1FACB35F-F761-AD43-A90D-CCA232A9EE9C}"/>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266FE4F3-0232-0849-BFC2-DCEE70914CFB}"/>
              </a:ext>
            </a:extLst>
          </p:cNvPr>
          <p:cNvSpPr>
            <a:spLocks noGrp="1"/>
          </p:cNvSpPr>
          <p:nvPr>
            <p:ph type="sldNum" sz="quarter" idx="12"/>
          </p:nvPr>
        </p:nvSpPr>
        <p:spPr/>
        <p:txBody>
          <a:bodyPr/>
          <a:lstStyle/>
          <a:p>
            <a:fld id="{5075537C-CA84-1446-933C-8E9D027F9201}" type="slidenum">
              <a:rPr lang="en-US" smtClean="0"/>
              <a:t>16</a:t>
            </a:fld>
            <a:endParaRPr lang="en-US"/>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846299" y="528238"/>
            <a:ext cx="8596667" cy="566738"/>
          </a:xfrm>
        </p:spPr>
        <p:txBody>
          <a:bodyPr>
            <a:normAutofit fontScale="90000"/>
          </a:bodyPr>
          <a:lstStyle/>
          <a:p>
            <a:r>
              <a:rPr lang="en-CA" sz="3600" b="1" dirty="0">
                <a:latin typeface="Times New Roman" panose="02020603050405020304" pitchFamily="18" charset="0"/>
                <a:cs typeface="Times New Roman" panose="02020603050405020304" pitchFamily="18" charset="0"/>
              </a:rPr>
              <a:t>Flight Number vs. Launch Site</a:t>
            </a:r>
          </a:p>
        </p:txBody>
      </p:sp>
      <p:pic>
        <p:nvPicPr>
          <p:cNvPr id="4" name="Picture Placeholder 3"/>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523589" y="2220847"/>
            <a:ext cx="10700901" cy="2156281"/>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846299" y="4828975"/>
            <a:ext cx="11104934" cy="674024"/>
          </a:xfrm>
        </p:spPr>
        <p:txBody>
          <a:bodyPr>
            <a:noAutofit/>
          </a:bodyPr>
          <a:lstStyle/>
          <a:p>
            <a:r>
              <a:rPr lang="en-US" sz="3000" dirty="0" smtClean="0">
                <a:latin typeface="Times New Roman" panose="02020603050405020304" pitchFamily="18" charset="0"/>
                <a:cs typeface="Times New Roman" panose="02020603050405020304" pitchFamily="18" charset="0"/>
              </a:rPr>
              <a:t>We can see the number of flights for each launch sites</a:t>
            </a:r>
            <a:endParaRPr lang="en-US" sz="3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3935896" y="119270"/>
            <a:ext cx="4848340" cy="675860"/>
          </a:xfrm>
        </p:spPr>
        <p:txBody>
          <a:bodyPr>
            <a:noAutofit/>
          </a:bodyPr>
          <a:lstStyle/>
          <a:p>
            <a:r>
              <a:rPr lang="en-CA" sz="3000" b="1" dirty="0">
                <a:latin typeface="Times New Roman" panose="02020603050405020304" pitchFamily="18" charset="0"/>
                <a:cs typeface="Times New Roman" panose="02020603050405020304" pitchFamily="18" charset="0"/>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2428407" y="4586990"/>
            <a:ext cx="7629993" cy="3959870"/>
          </a:xfrm>
        </p:spPr>
        <p:txBody>
          <a:bodyPr/>
          <a:lstStyle/>
          <a:p>
            <a:endParaRPr lang="en-US" dirty="0"/>
          </a:p>
          <a:p>
            <a:r>
              <a:rPr lang="en-US" sz="2500" dirty="0" smtClean="0">
                <a:latin typeface="Times New Roman" panose="02020603050405020304" pitchFamily="18" charset="0"/>
                <a:cs typeface="Times New Roman" panose="02020603050405020304" pitchFamily="18" charset="0"/>
              </a:rPr>
              <a:t>We can see the payload mass of each launch sites</a:t>
            </a:r>
            <a:endParaRPr lang="en-US" sz="25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pic>
        <p:nvPicPr>
          <p:cNvPr id="11" name="Picture 10"/>
          <p:cNvPicPr>
            <a:picLocks noChangeAspect="1"/>
          </p:cNvPicPr>
          <p:nvPr/>
        </p:nvPicPr>
        <p:blipFill>
          <a:blip r:embed="rId2"/>
          <a:stretch>
            <a:fillRect/>
          </a:stretch>
        </p:blipFill>
        <p:spPr>
          <a:xfrm>
            <a:off x="928693" y="1053548"/>
            <a:ext cx="10425107" cy="3423306"/>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677333" y="120753"/>
            <a:ext cx="8596667" cy="566738"/>
          </a:xfrm>
        </p:spPr>
        <p:txBody>
          <a:bodyPr>
            <a:normAutofit fontScale="90000"/>
          </a:bodyPr>
          <a:lstStyle/>
          <a:p>
            <a:r>
              <a:rPr lang="en-CA" sz="3600" b="1" dirty="0">
                <a:latin typeface="Times New Roman" panose="02020603050405020304" pitchFamily="18" charset="0"/>
                <a:cs typeface="Times New Roman" panose="02020603050405020304" pitchFamily="18" charset="0"/>
              </a:rPr>
              <a:t>Success rate vs. Orbit type</a:t>
            </a:r>
          </a:p>
        </p:txBody>
      </p:sp>
      <p:pic>
        <p:nvPicPr>
          <p:cNvPr id="4" name="Picture Placeholder 3"/>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6026472" y="1257300"/>
            <a:ext cx="5763529" cy="4064208"/>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756847" y="2696466"/>
            <a:ext cx="5269625" cy="3710021"/>
          </a:xfrm>
        </p:spPr>
        <p:txBody>
          <a:bodyPr>
            <a:normAutofit/>
          </a:bodyPr>
          <a:lstStyle/>
          <a:p>
            <a:r>
              <a:rPr lang="en-US" sz="3000" dirty="0" smtClean="0">
                <a:latin typeface="Times New Roman" panose="02020603050405020304" pitchFamily="18" charset="0"/>
                <a:cs typeface="Times New Roman" panose="02020603050405020304" pitchFamily="18" charset="0"/>
              </a:rPr>
              <a:t>We can see the success rate of each orbit type</a:t>
            </a:r>
            <a:endParaRPr lang="en-US" sz="3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Outline</a:t>
            </a:r>
          </a:p>
        </p:txBody>
      </p:sp>
      <p:sp>
        <p:nvSpPr>
          <p:cNvPr id="4" name="Slide Number Placeholder 3">
            <a:extLst>
              <a:ext uri="{FF2B5EF4-FFF2-40B4-BE49-F238E27FC236}">
                <a16:creationId xmlns:a16="http://schemas.microsoft.com/office/drawing/2014/main" id="{4AEA7475-929A-3C43-8710-21F8972039C8}"/>
              </a:ext>
            </a:extLst>
          </p:cNvPr>
          <p:cNvSpPr>
            <a:spLocks noGrp="1"/>
          </p:cNvSpPr>
          <p:nvPr>
            <p:ph type="sldNum" sz="quarter" idx="12"/>
          </p:nvPr>
        </p:nvSpPr>
        <p:spPr/>
        <p:txBody>
          <a:bodyPr/>
          <a:lstStyle/>
          <a:p>
            <a:fld id="{5075537C-CA84-1446-933C-8E9D027F9201}" type="slidenum">
              <a:rPr lang="en-US" smtClean="0"/>
              <a:t>2</a:t>
            </a:fld>
            <a:endParaRPr lang="en-US"/>
          </a:p>
        </p:txBody>
      </p:sp>
      <p:pic>
        <p:nvPicPr>
          <p:cNvPr id="14" name="Picture 13">
            <a:extLst>
              <a:ext uri="{FF2B5EF4-FFF2-40B4-BE49-F238E27FC236}">
                <a16:creationId xmlns:a16="http://schemas.microsoft.com/office/drawing/2014/main" id="{AB620004-7A7B-1846-B8F9-E034BB7BD9FB}"/>
              </a:ext>
            </a:extLst>
          </p:cNvPr>
          <p:cNvPicPr>
            <a:picLocks noChangeAspect="1"/>
          </p:cNvPicPr>
          <p:nvPr/>
        </p:nvPicPr>
        <p:blipFill>
          <a:blip r:embed="rId3">
            <a:duotone>
              <a:schemeClr val="accent1">
                <a:shade val="45000"/>
                <a:satMod val="135000"/>
              </a:schemeClr>
              <a:prstClr val="white"/>
            </a:duotone>
          </a:blip>
          <a:stretch>
            <a:fillRect/>
          </a:stretch>
        </p:blipFill>
        <p:spPr>
          <a:xfrm>
            <a:off x="1450711" y="2025672"/>
            <a:ext cx="3194581" cy="3194581"/>
          </a:xfrm>
          <a:prstGeom prst="rect">
            <a:avLst/>
          </a:prstGeom>
        </p:spPr>
      </p:pic>
      <p:sp>
        <p:nvSpPr>
          <p:cNvPr id="15" name="Content Placeholder 2">
            <a:extLst>
              <a:ext uri="{FF2B5EF4-FFF2-40B4-BE49-F238E27FC236}">
                <a16:creationId xmlns:a16="http://schemas.microsoft.com/office/drawing/2014/main" id="{1E754898-2E75-F643-867F-EE5BE8F1580A}"/>
              </a:ext>
            </a:extLst>
          </p:cNvPr>
          <p:cNvSpPr txBox="1">
            <a:spLocks/>
          </p:cNvSpPr>
          <p:nvPr/>
        </p:nvSpPr>
        <p:spPr>
          <a:xfrm>
            <a:off x="6172200" y="182562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latin typeface="Times New Roman" panose="02020603050405020304" pitchFamily="18" charset="0"/>
                <a:cs typeface="Times New Roman" panose="02020603050405020304" pitchFamily="18" charset="0"/>
              </a:rPr>
              <a:t>Executive Summary</a:t>
            </a:r>
          </a:p>
          <a:p>
            <a:r>
              <a:rPr lang="en-US" sz="2200" dirty="0">
                <a:latin typeface="Times New Roman" panose="02020603050405020304" pitchFamily="18" charset="0"/>
                <a:cs typeface="Times New Roman" panose="02020603050405020304" pitchFamily="18" charset="0"/>
              </a:rPr>
              <a:t>Introduction</a:t>
            </a:r>
          </a:p>
          <a:p>
            <a:r>
              <a:rPr lang="en-US" sz="2200" dirty="0">
                <a:latin typeface="Times New Roman" panose="02020603050405020304" pitchFamily="18" charset="0"/>
                <a:cs typeface="Times New Roman" panose="02020603050405020304" pitchFamily="18" charset="0"/>
              </a:rPr>
              <a:t>Methodology</a:t>
            </a:r>
          </a:p>
          <a:p>
            <a:r>
              <a:rPr lang="en-US" sz="2200" dirty="0">
                <a:latin typeface="Times New Roman" panose="02020603050405020304" pitchFamily="18" charset="0"/>
                <a:cs typeface="Times New Roman" panose="02020603050405020304" pitchFamily="18" charset="0"/>
              </a:rPr>
              <a:t>Results</a:t>
            </a:r>
          </a:p>
          <a:p>
            <a:r>
              <a:rPr lang="en-US" sz="2200" dirty="0">
                <a:latin typeface="Times New Roman" panose="02020603050405020304" pitchFamily="18" charset="0"/>
                <a:cs typeface="Times New Roman" panose="02020603050405020304" pitchFamily="18" charset="0"/>
              </a:rPr>
              <a:t>Conclusion</a:t>
            </a:r>
          </a:p>
          <a:p>
            <a:r>
              <a:rPr lang="en-US" sz="2200" dirty="0">
                <a:latin typeface="Times New Roman" panose="02020603050405020304" pitchFamily="18" charset="0"/>
                <a:cs typeface="Times New Roman" panose="02020603050405020304" pitchFamily="18" charset="0"/>
              </a:rPr>
              <a:t>Appendix</a:t>
            </a:r>
          </a:p>
        </p:txBody>
      </p:sp>
    </p:spTree>
    <p:extLst>
      <p:ext uri="{BB962C8B-B14F-4D97-AF65-F5344CB8AC3E}">
        <p14:creationId xmlns:p14="http://schemas.microsoft.com/office/powerpoint/2010/main" val="42195359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p:txBody>
          <a:bodyPr>
            <a:normAutofit fontScale="90000"/>
          </a:bodyPr>
          <a:lstStyle/>
          <a:p>
            <a:r>
              <a:rPr lang="en-CA" sz="3600" b="1" dirty="0">
                <a:latin typeface="Times New Roman" panose="02020603050405020304" pitchFamily="18" charset="0"/>
                <a:cs typeface="Times New Roman" panose="02020603050405020304" pitchFamily="18" charset="0"/>
              </a:rPr>
              <a:t>Flight Number vs. Orbit type</a:t>
            </a:r>
          </a:p>
        </p:txBody>
      </p:sp>
      <p:pic>
        <p:nvPicPr>
          <p:cNvPr id="4" name="Picture Placeholder 3"/>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521793" y="928709"/>
            <a:ext cx="11414584" cy="3748222"/>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p:txBody>
          <a:bodyPr>
            <a:noAutofit/>
          </a:bodyPr>
          <a:lstStyle/>
          <a:p>
            <a:endParaRPr lang="en-US" sz="2000" dirty="0">
              <a:latin typeface="Times New Roman" panose="02020603050405020304" pitchFamily="18" charset="0"/>
              <a:cs typeface="Times New Roman" panose="02020603050405020304" pitchFamily="18" charset="0"/>
            </a:endParaRPr>
          </a:p>
          <a:p>
            <a:r>
              <a:rPr lang="en-CA" sz="2000" dirty="0" smtClean="0">
                <a:latin typeface="Times New Roman" panose="02020603050405020304" pitchFamily="18" charset="0"/>
                <a:cs typeface="Times New Roman" panose="02020603050405020304" pitchFamily="18" charset="0"/>
              </a:rPr>
              <a:t>We can see the relationship between the number of </a:t>
            </a:r>
            <a:r>
              <a:rPr lang="en-CA" sz="2000" dirty="0" err="1" smtClean="0">
                <a:latin typeface="Times New Roman" panose="02020603050405020304" pitchFamily="18" charset="0"/>
                <a:cs typeface="Times New Roman" panose="02020603050405020304" pitchFamily="18" charset="0"/>
              </a:rPr>
              <a:t>filghts</a:t>
            </a:r>
            <a:r>
              <a:rPr lang="en-CA" sz="2000" dirty="0" smtClean="0">
                <a:latin typeface="Times New Roman" panose="02020603050405020304" pitchFamily="18" charset="0"/>
                <a:cs typeface="Times New Roman" panose="02020603050405020304" pitchFamily="18" charset="0"/>
              </a:rPr>
              <a:t> and the orbit type</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677334" y="480113"/>
            <a:ext cx="8596667" cy="566738"/>
          </a:xfrm>
        </p:spPr>
        <p:txBody>
          <a:bodyPr>
            <a:normAutofit fontScale="90000"/>
          </a:bodyPr>
          <a:lstStyle/>
          <a:p>
            <a:r>
              <a:rPr lang="en-CA" sz="3600" b="1" dirty="0">
                <a:latin typeface="Times New Roman" panose="02020603050405020304" pitchFamily="18" charset="0"/>
                <a:cs typeface="Times New Roman" panose="02020603050405020304" pitchFamily="18" charset="0"/>
              </a:rPr>
              <a:t>Payload vs. Orbit type</a:t>
            </a:r>
          </a:p>
        </p:txBody>
      </p:sp>
      <p:pic>
        <p:nvPicPr>
          <p:cNvPr id="4" name="Picture Placeholder 3"/>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677334" y="1602346"/>
            <a:ext cx="11254836" cy="3695765"/>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p:txBody>
          <a:bodyPr>
            <a:normAutofit fontScale="47500" lnSpcReduction="20000"/>
          </a:bodyPr>
          <a:lstStyle/>
          <a:p>
            <a:endParaRPr lang="en-US" dirty="0"/>
          </a:p>
          <a:p>
            <a:r>
              <a:rPr lang="en-US" sz="6200" dirty="0" smtClean="0">
                <a:latin typeface="Times New Roman" panose="02020603050405020304" pitchFamily="18" charset="0"/>
                <a:cs typeface="Times New Roman" panose="02020603050405020304" pitchFamily="18" charset="0"/>
              </a:rPr>
              <a:t>We can see the orbit type and payload mass on the graph</a:t>
            </a:r>
            <a:endParaRPr lang="en-US" sz="6200" dirty="0">
              <a:latin typeface="Times New Roman" panose="02020603050405020304" pitchFamily="18" charset="0"/>
              <a:cs typeface="Times New Roman" panose="02020603050405020304" pitchFamily="18" charset="0"/>
            </a:endParaRPr>
          </a:p>
          <a:p>
            <a:endParaRPr lang="en-US" sz="62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E64D-9BFF-4C49-BEEE-CC19604A31D1}"/>
              </a:ext>
            </a:extLst>
          </p:cNvPr>
          <p:cNvSpPr>
            <a:spLocks noGrp="1"/>
          </p:cNvSpPr>
          <p:nvPr>
            <p:ph type="title"/>
          </p:nvPr>
        </p:nvSpPr>
        <p:spPr>
          <a:xfrm>
            <a:off x="677335" y="468443"/>
            <a:ext cx="8596667" cy="566738"/>
          </a:xfrm>
        </p:spPr>
        <p:txBody>
          <a:bodyPr>
            <a:normAutofit fontScale="90000"/>
          </a:bodyPr>
          <a:lstStyle/>
          <a:p>
            <a:r>
              <a:rPr lang="en-CA" sz="3600" b="1" dirty="0">
                <a:latin typeface="Times New Roman" panose="02020603050405020304" pitchFamily="18" charset="0"/>
                <a:cs typeface="Times New Roman" panose="02020603050405020304" pitchFamily="18" charset="0"/>
              </a:rPr>
              <a:t>Launch success yearly trend</a:t>
            </a:r>
          </a:p>
        </p:txBody>
      </p:sp>
      <p:pic>
        <p:nvPicPr>
          <p:cNvPr id="4" name="Picture Placeholder 3"/>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5897956" y="1257300"/>
            <a:ext cx="5015873" cy="3441270"/>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2"/>
          </p:nvPr>
        </p:nvSpPr>
        <p:spPr>
          <a:xfrm>
            <a:off x="899748" y="1257300"/>
            <a:ext cx="3932237" cy="3811588"/>
          </a:xfrm>
        </p:spPr>
        <p:txBody>
          <a:bodyPr>
            <a:normAutofit/>
          </a:bodyPr>
          <a:lstStyle/>
          <a:p>
            <a:pPr algn="just"/>
            <a:r>
              <a:rPr lang="en-US" sz="3000" dirty="0" smtClean="0">
                <a:latin typeface="Times New Roman" panose="02020603050405020304" pitchFamily="18" charset="0"/>
                <a:cs typeface="Times New Roman" panose="02020603050405020304" pitchFamily="18" charset="0"/>
              </a:rPr>
              <a:t>We can see an increasing trend from 2013 to 2020. But in 2018, the trend has decreased</a:t>
            </a:r>
            <a:endParaRPr lang="en-US" sz="3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EDA with SQL</a:t>
            </a:r>
          </a:p>
        </p:txBody>
      </p:sp>
      <p:sp>
        <p:nvSpPr>
          <p:cNvPr id="5" name="Text Placeholder 4">
            <a:extLst>
              <a:ext uri="{FF2B5EF4-FFF2-40B4-BE49-F238E27FC236}">
                <a16:creationId xmlns:a16="http://schemas.microsoft.com/office/drawing/2014/main" id="{1FACB35F-F761-AD43-A90D-CCA232A9EE9C}"/>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p:txBody>
          <a:bodyPr/>
          <a:lstStyle/>
          <a:p>
            <a:fld id="{5075537C-CA84-1446-933C-8E9D027F9201}" type="slidenum">
              <a:rPr lang="en-US" smtClean="0"/>
              <a:t>23</a:t>
            </a:fld>
            <a:endParaRPr lang="en-US"/>
          </a:p>
        </p:txBody>
      </p:sp>
    </p:spTree>
    <p:extLst>
      <p:ext uri="{BB962C8B-B14F-4D97-AF65-F5344CB8AC3E}">
        <p14:creationId xmlns:p14="http://schemas.microsoft.com/office/powerpoint/2010/main" val="3181088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latin typeface="Times New Roman" panose="02020603050405020304" pitchFamily="18" charset="0"/>
                <a:cs typeface="Times New Roman" panose="02020603050405020304" pitchFamily="18" charset="0"/>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1564640"/>
            <a:ext cx="5887720" cy="4477386"/>
          </a:xfrm>
        </p:spPr>
        <p:txBody>
          <a:bodyPr/>
          <a:lstStyle/>
          <a:p>
            <a:pPr marL="0" indent="0">
              <a:buNone/>
            </a:pPr>
            <a:r>
              <a:rPr lang="en-US" dirty="0" smtClean="0">
                <a:latin typeface="Times New Roman" panose="02020603050405020304" pitchFamily="18" charset="0"/>
                <a:cs typeface="Times New Roman" panose="02020603050405020304" pitchFamily="18" charset="0"/>
              </a:rPr>
              <a:t>Here </a:t>
            </a:r>
            <a:r>
              <a:rPr lang="en-US" dirty="0">
                <a:latin typeface="Times New Roman" panose="02020603050405020304" pitchFamily="18" charset="0"/>
                <a:cs typeface="Times New Roman" panose="02020603050405020304" pitchFamily="18" charset="0"/>
              </a:rPr>
              <a:t>is my query </a:t>
            </a:r>
            <a:r>
              <a:rPr lang="en-US" dirty="0" smtClean="0">
                <a:latin typeface="Times New Roman" panose="02020603050405020304" pitchFamily="18" charset="0"/>
                <a:cs typeface="Times New Roman" panose="02020603050405020304" pitchFamily="18" charset="0"/>
              </a:rPr>
              <a:t>to </a:t>
            </a:r>
            <a:r>
              <a:rPr lang="en-US" dirty="0">
                <a:latin typeface="Times New Roman" panose="02020603050405020304" pitchFamily="18" charset="0"/>
                <a:cs typeface="Times New Roman" panose="02020603050405020304" pitchFamily="18" charset="0"/>
              </a:rPr>
              <a:t>show the names of the </a:t>
            </a:r>
            <a:r>
              <a:rPr lang="en-US" dirty="0" smtClean="0">
                <a:latin typeface="Times New Roman" panose="02020603050405020304" pitchFamily="18" charset="0"/>
                <a:cs typeface="Times New Roman" panose="02020603050405020304" pitchFamily="18" charset="0"/>
              </a:rPr>
              <a:t>launch site below:</a:t>
            </a: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select </a:t>
            </a:r>
            <a:r>
              <a:rPr lang="en-US" dirty="0" err="1">
                <a:latin typeface="Times New Roman" panose="02020603050405020304" pitchFamily="18" charset="0"/>
                <a:cs typeface="Times New Roman" panose="02020603050405020304" pitchFamily="18" charset="0"/>
              </a:rPr>
              <a:t>Launch_Site</a:t>
            </a:r>
            <a:r>
              <a:rPr lang="en-US" dirty="0">
                <a:latin typeface="Times New Roman" panose="02020603050405020304" pitchFamily="18" charset="0"/>
                <a:cs typeface="Times New Roman" panose="02020603050405020304" pitchFamily="18" charset="0"/>
              </a:rPr>
              <a:t> from SPACEXTBL</a:t>
            </a:r>
          </a:p>
          <a:p>
            <a:pPr marL="0" indent="0">
              <a:buNone/>
            </a:pPr>
            <a:r>
              <a:rPr lang="en-US" dirty="0">
                <a:latin typeface="Times New Roman" panose="02020603050405020304" pitchFamily="18" charset="0"/>
                <a:cs typeface="Times New Roman" panose="02020603050405020304" pitchFamily="18" charset="0"/>
              </a:rPr>
              <a:t>group by </a:t>
            </a:r>
            <a:r>
              <a:rPr lang="en-US" dirty="0" err="1">
                <a:latin typeface="Times New Roman" panose="02020603050405020304" pitchFamily="18" charset="0"/>
                <a:cs typeface="Times New Roman" panose="02020603050405020304" pitchFamily="18" charset="0"/>
              </a:rPr>
              <a:t>Launch_Site</a:t>
            </a:r>
            <a:r>
              <a:rPr lang="en-US" dirty="0">
                <a:latin typeface="Times New Roman" panose="02020603050405020304" pitchFamily="18" charset="0"/>
                <a:cs typeface="Times New Roman" panose="02020603050405020304" pitchFamily="18" charset="0"/>
              </a:rPr>
              <a:t>;</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3" name="Picture 2"/>
          <p:cNvPicPr>
            <a:picLocks noChangeAspect="1"/>
          </p:cNvPicPr>
          <p:nvPr/>
        </p:nvPicPr>
        <p:blipFill rotWithShape="1">
          <a:blip r:embed="rId2"/>
          <a:srcRect l="751" t="12424" r="73306" b="49240"/>
          <a:stretch/>
        </p:blipFill>
        <p:spPr>
          <a:xfrm>
            <a:off x="7020560" y="1690688"/>
            <a:ext cx="4744720" cy="394366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latin typeface="Times New Roman" panose="02020603050405020304" pitchFamily="18" charset="0"/>
                <a:cs typeface="Times New Roman" panose="02020603050405020304" pitchFamily="18" charset="0"/>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1690688"/>
            <a:ext cx="7172739" cy="2771982"/>
          </a:xfrm>
        </p:spPr>
        <p:txBody>
          <a:bodyPr>
            <a:normAutofit/>
          </a:bodyPr>
          <a:lstStyle/>
          <a:p>
            <a:pPr marL="0" indent="0">
              <a:buNone/>
            </a:pPr>
            <a:endParaRPr lang="en-US" dirty="0"/>
          </a:p>
          <a:p>
            <a:pPr marL="0" indent="0">
              <a:buNone/>
            </a:pPr>
            <a:r>
              <a:rPr lang="en-US" dirty="0">
                <a:latin typeface="Times New Roman" panose="02020603050405020304" pitchFamily="18" charset="0"/>
                <a:cs typeface="Times New Roman" panose="02020603050405020304" pitchFamily="18" charset="0"/>
              </a:rPr>
              <a:t>Here is my query to Find all launch sites begin with `CCA </a:t>
            </a:r>
            <a:r>
              <a:rPr lang="en-US" dirty="0" smtClean="0">
                <a:latin typeface="Times New Roman" panose="02020603050405020304" pitchFamily="18" charset="0"/>
                <a:cs typeface="Times New Roman" panose="02020603050405020304" pitchFamily="18" charset="0"/>
              </a:rPr>
              <a:t>below:</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select DISTINCT </a:t>
            </a:r>
            <a:r>
              <a:rPr lang="en-US" dirty="0" err="1">
                <a:latin typeface="Times New Roman" panose="02020603050405020304" pitchFamily="18" charset="0"/>
                <a:cs typeface="Times New Roman" panose="02020603050405020304" pitchFamily="18" charset="0"/>
              </a:rPr>
              <a:t>Launch_Site</a:t>
            </a:r>
            <a:r>
              <a:rPr lang="en-US" dirty="0">
                <a:latin typeface="Times New Roman" panose="02020603050405020304" pitchFamily="18" charset="0"/>
                <a:cs typeface="Times New Roman" panose="02020603050405020304" pitchFamily="18" charset="0"/>
              </a:rPr>
              <a:t> from SPACEXTBL</a:t>
            </a:r>
          </a:p>
          <a:p>
            <a:pPr marL="0" indent="0">
              <a:buNone/>
            </a:pPr>
            <a:r>
              <a:rPr lang="en-US" dirty="0">
                <a:latin typeface="Times New Roman" panose="02020603050405020304" pitchFamily="18" charset="0"/>
                <a:cs typeface="Times New Roman" panose="02020603050405020304" pitchFamily="18" charset="0"/>
              </a:rPr>
              <a:t>where </a:t>
            </a:r>
            <a:r>
              <a:rPr lang="en-US" dirty="0" err="1">
                <a:latin typeface="Times New Roman" panose="02020603050405020304" pitchFamily="18" charset="0"/>
                <a:cs typeface="Times New Roman" panose="02020603050405020304" pitchFamily="18" charset="0"/>
              </a:rPr>
              <a:t>Launch_Site</a:t>
            </a:r>
            <a:r>
              <a:rPr lang="en-US" dirty="0">
                <a:latin typeface="Times New Roman" panose="02020603050405020304" pitchFamily="18" charset="0"/>
                <a:cs typeface="Times New Roman" panose="02020603050405020304" pitchFamily="18" charset="0"/>
              </a:rPr>
              <a:t> like 'CCA%' ;</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3" name="Picture 2"/>
          <p:cNvPicPr>
            <a:picLocks noChangeAspect="1"/>
          </p:cNvPicPr>
          <p:nvPr/>
        </p:nvPicPr>
        <p:blipFill rotWithShape="1">
          <a:blip r:embed="rId2"/>
          <a:srcRect l="1017" t="13744" r="80889" b="53704"/>
          <a:stretch/>
        </p:blipFill>
        <p:spPr>
          <a:xfrm>
            <a:off x="8181451" y="1967946"/>
            <a:ext cx="3397415" cy="343801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latin typeface="Times New Roman" panose="02020603050405020304" pitchFamily="18" charset="0"/>
                <a:cs typeface="Times New Roman" panose="02020603050405020304" pitchFamily="18" charset="0"/>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1490870"/>
            <a:ext cx="8186530" cy="4551156"/>
          </a:xfrm>
        </p:spPr>
        <p:txBody>
          <a:bodyPr/>
          <a:lstStyle/>
          <a:p>
            <a:pPr marL="0" indent="0">
              <a:buNone/>
            </a:pPr>
            <a:endParaRPr lang="en-US" dirty="0" smtClean="0"/>
          </a:p>
          <a:p>
            <a:pPr marL="0" indent="0">
              <a:buNone/>
            </a:pPr>
            <a:r>
              <a:rPr lang="en-US" sz="2600" dirty="0">
                <a:latin typeface="Times New Roman" panose="02020603050405020304" pitchFamily="18" charset="0"/>
                <a:cs typeface="Times New Roman" panose="02020603050405020304" pitchFamily="18" charset="0"/>
              </a:rPr>
              <a:t>Here is my query to Find all launch sites begin with `CCA below</a:t>
            </a:r>
            <a:r>
              <a:rPr lang="en-US" sz="2600" dirty="0" smtClean="0">
                <a:latin typeface="Times New Roman" panose="02020603050405020304" pitchFamily="18" charset="0"/>
                <a:cs typeface="Times New Roman" panose="02020603050405020304" pitchFamily="18" charset="0"/>
              </a:rPr>
              <a:t>:</a:t>
            </a:r>
          </a:p>
          <a:p>
            <a:pPr marL="0" indent="0">
              <a:buNone/>
            </a:pPr>
            <a:endParaRPr lang="en-US" sz="2600" dirty="0" smtClean="0">
              <a:latin typeface="Times New Roman" panose="02020603050405020304" pitchFamily="18" charset="0"/>
              <a:cs typeface="Times New Roman" panose="02020603050405020304" pitchFamily="18" charset="0"/>
            </a:endParaRPr>
          </a:p>
          <a:p>
            <a:pPr marL="0" indent="0">
              <a:buNone/>
            </a:pPr>
            <a:r>
              <a:rPr lang="en-US" sz="2600" dirty="0" smtClean="0">
                <a:latin typeface="Times New Roman" panose="02020603050405020304" pitchFamily="18" charset="0"/>
                <a:cs typeface="Times New Roman" panose="02020603050405020304" pitchFamily="18" charset="0"/>
              </a:rPr>
              <a:t>select </a:t>
            </a:r>
            <a:r>
              <a:rPr lang="en-US" sz="2600" dirty="0">
                <a:latin typeface="Times New Roman" panose="02020603050405020304" pitchFamily="18" charset="0"/>
                <a:cs typeface="Times New Roman" panose="02020603050405020304" pitchFamily="18" charset="0"/>
              </a:rPr>
              <a:t>SUM(PAYLOAD_MASS__KG_) as </a:t>
            </a:r>
            <a:r>
              <a:rPr lang="en-US" sz="2600" dirty="0" err="1">
                <a:latin typeface="Times New Roman" panose="02020603050405020304" pitchFamily="18" charset="0"/>
                <a:cs typeface="Times New Roman" panose="02020603050405020304" pitchFamily="18" charset="0"/>
              </a:rPr>
              <a:t>total_payload</a:t>
            </a:r>
            <a:r>
              <a:rPr lang="en-US" sz="2600" dirty="0">
                <a:latin typeface="Times New Roman" panose="02020603050405020304" pitchFamily="18" charset="0"/>
                <a:cs typeface="Times New Roman" panose="02020603050405020304" pitchFamily="18" charset="0"/>
              </a:rPr>
              <a:t> from SPACEXTBL</a:t>
            </a:r>
          </a:p>
          <a:p>
            <a:pPr marL="0" indent="0">
              <a:buNone/>
            </a:pPr>
            <a:r>
              <a:rPr lang="en-US" sz="2600" dirty="0">
                <a:latin typeface="Times New Roman" panose="02020603050405020304" pitchFamily="18" charset="0"/>
                <a:cs typeface="Times New Roman" panose="02020603050405020304" pitchFamily="18" charset="0"/>
              </a:rPr>
              <a:t>where CUSTOMER like  </a:t>
            </a:r>
            <a:r>
              <a:rPr lang="en-US" sz="2600" dirty="0" smtClean="0">
                <a:latin typeface="Times New Roman" panose="02020603050405020304" pitchFamily="18" charset="0"/>
                <a:cs typeface="Times New Roman" panose="02020603050405020304" pitchFamily="18" charset="0"/>
              </a:rPr>
              <a:t>'NASA%';</a:t>
            </a:r>
            <a:endParaRPr lang="en-US" sz="2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6" name="Picture 5"/>
          <p:cNvPicPr>
            <a:picLocks noChangeAspect="1"/>
          </p:cNvPicPr>
          <p:nvPr/>
        </p:nvPicPr>
        <p:blipFill rotWithShape="1">
          <a:blip r:embed="rId2"/>
          <a:srcRect l="1213" t="11010" r="81117" b="68990"/>
          <a:stretch/>
        </p:blipFill>
        <p:spPr>
          <a:xfrm>
            <a:off x="8932332" y="2057399"/>
            <a:ext cx="3231572" cy="205740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latin typeface="Times New Roman" panose="02020603050405020304" pitchFamily="18" charset="0"/>
                <a:cs typeface="Times New Roman" panose="02020603050405020304" pitchFamily="18" charset="0"/>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1690688"/>
            <a:ext cx="8196470" cy="3845408"/>
          </a:xfrm>
        </p:spPr>
        <p:txBody>
          <a:bodyPr>
            <a:normAutofit/>
          </a:bodyPr>
          <a:lstStyle/>
          <a:p>
            <a:pPr marL="0" indent="0">
              <a:buNone/>
            </a:pPr>
            <a:r>
              <a:rPr lang="en-US" sz="2600" dirty="0" smtClean="0">
                <a:latin typeface="Times New Roman" panose="02020603050405020304" pitchFamily="18" charset="0"/>
                <a:cs typeface="Times New Roman" panose="02020603050405020304" pitchFamily="18" charset="0"/>
              </a:rPr>
              <a:t>Here </a:t>
            </a:r>
            <a:r>
              <a:rPr lang="en-US" sz="2600" dirty="0">
                <a:latin typeface="Times New Roman" panose="02020603050405020304" pitchFamily="18" charset="0"/>
                <a:cs typeface="Times New Roman" panose="02020603050405020304" pitchFamily="18" charset="0"/>
              </a:rPr>
              <a:t>is my query </a:t>
            </a:r>
            <a:r>
              <a:rPr lang="en-US" sz="2600" dirty="0" smtClean="0">
                <a:latin typeface="Times New Roman" panose="02020603050405020304" pitchFamily="18" charset="0"/>
                <a:cs typeface="Times New Roman" panose="02020603050405020304" pitchFamily="18" charset="0"/>
              </a:rPr>
              <a:t>to Calculate </a:t>
            </a:r>
            <a:r>
              <a:rPr lang="en-US" sz="2600" dirty="0">
                <a:latin typeface="Times New Roman" panose="02020603050405020304" pitchFamily="18" charset="0"/>
                <a:cs typeface="Times New Roman" panose="02020603050405020304" pitchFamily="18" charset="0"/>
              </a:rPr>
              <a:t>the average payload mass carried by booster version F9 </a:t>
            </a:r>
            <a:r>
              <a:rPr lang="en-US" sz="2600" dirty="0" smtClean="0">
                <a:latin typeface="Times New Roman" panose="02020603050405020304" pitchFamily="18" charset="0"/>
                <a:cs typeface="Times New Roman" panose="02020603050405020304" pitchFamily="18" charset="0"/>
              </a:rPr>
              <a:t>v1.1 below:</a:t>
            </a:r>
            <a:endParaRPr lang="en-US" sz="2600" dirty="0">
              <a:latin typeface="Times New Roman" panose="02020603050405020304" pitchFamily="18" charset="0"/>
              <a:cs typeface="Times New Roman" panose="02020603050405020304" pitchFamily="18" charset="0"/>
            </a:endParaRPr>
          </a:p>
          <a:p>
            <a:pPr marL="0" indent="0">
              <a:buNone/>
            </a:pPr>
            <a:endParaRPr lang="en-US" sz="2600" dirty="0">
              <a:latin typeface="Times New Roman" panose="02020603050405020304" pitchFamily="18" charset="0"/>
              <a:cs typeface="Times New Roman" panose="02020603050405020304" pitchFamily="18" charset="0"/>
            </a:endParaRPr>
          </a:p>
          <a:p>
            <a:pPr marL="0" indent="0">
              <a:buNone/>
            </a:pPr>
            <a:r>
              <a:rPr lang="en-US" sz="2600" dirty="0">
                <a:latin typeface="Times New Roman" panose="02020603050405020304" pitchFamily="18" charset="0"/>
                <a:cs typeface="Times New Roman" panose="02020603050405020304" pitchFamily="18" charset="0"/>
              </a:rPr>
              <a:t>select AVG(PAYLOAD_MASS__KG_) as AVG_PAYLOAD from SPACEXTBL</a:t>
            </a:r>
          </a:p>
          <a:p>
            <a:pPr marL="0" indent="0">
              <a:buNone/>
            </a:pPr>
            <a:r>
              <a:rPr lang="en-US" sz="2600" dirty="0">
                <a:latin typeface="Times New Roman" panose="02020603050405020304" pitchFamily="18" charset="0"/>
                <a:cs typeface="Times New Roman" panose="02020603050405020304" pitchFamily="18" charset="0"/>
              </a:rPr>
              <a:t>where BOOSTER_VERSION like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3" name="Picture 2"/>
          <p:cNvPicPr>
            <a:picLocks noChangeAspect="1"/>
          </p:cNvPicPr>
          <p:nvPr/>
        </p:nvPicPr>
        <p:blipFill rotWithShape="1">
          <a:blip r:embed="rId2"/>
          <a:srcRect l="1002" t="13531" r="88053" b="67407"/>
          <a:stretch/>
        </p:blipFill>
        <p:spPr>
          <a:xfrm>
            <a:off x="9352280" y="1720341"/>
            <a:ext cx="2001520" cy="196088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latin typeface="Times New Roman" panose="02020603050405020304" pitchFamily="18" charset="0"/>
                <a:cs typeface="Times New Roman" panose="02020603050405020304" pitchFamily="18" charset="0"/>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1690688"/>
            <a:ext cx="10442713" cy="3114618"/>
          </a:xfrm>
        </p:spPr>
        <p:txBody>
          <a:bodyPr>
            <a:normAutofit/>
          </a:bodyPr>
          <a:lstStyle/>
          <a:p>
            <a:pPr marL="0" indent="0">
              <a:buNone/>
            </a:pPr>
            <a:endParaRPr lang="en-US" dirty="0"/>
          </a:p>
          <a:p>
            <a:pPr marL="0" indent="0">
              <a:buNone/>
            </a:pPr>
            <a:r>
              <a:rPr lang="en-US" dirty="0">
                <a:latin typeface="Times New Roman" panose="02020603050405020304" pitchFamily="18" charset="0"/>
                <a:cs typeface="Times New Roman" panose="02020603050405020304" pitchFamily="18" charset="0"/>
              </a:rPr>
              <a:t>Here is my query to </a:t>
            </a:r>
            <a:r>
              <a:rPr lang="en-US" dirty="0" smtClean="0">
                <a:latin typeface="Times New Roman" panose="02020603050405020304" pitchFamily="18" charset="0"/>
                <a:cs typeface="Times New Roman" panose="02020603050405020304" pitchFamily="18" charset="0"/>
              </a:rPr>
              <a:t>Find </a:t>
            </a:r>
            <a:r>
              <a:rPr lang="en-US" dirty="0">
                <a:latin typeface="Times New Roman" panose="02020603050405020304" pitchFamily="18" charset="0"/>
                <a:cs typeface="Times New Roman" panose="02020603050405020304" pitchFamily="18" charset="0"/>
              </a:rPr>
              <a:t>the date when the first successful landing outcome in ground </a:t>
            </a:r>
            <a:r>
              <a:rPr lang="en-US" dirty="0" smtClean="0">
                <a:latin typeface="Times New Roman" panose="02020603050405020304" pitchFamily="18" charset="0"/>
                <a:cs typeface="Times New Roman" panose="02020603050405020304" pitchFamily="18" charset="0"/>
              </a:rPr>
              <a:t>pad:</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Firstly, I find all the first date in landing outcome (all the status)</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select min(date) AS DATE, LANDING__OUTCOME FROM SPACEXTBL</a:t>
            </a:r>
          </a:p>
          <a:p>
            <a:pPr marL="0" indent="0">
              <a:buNone/>
            </a:pPr>
            <a:r>
              <a:rPr lang="en-US" dirty="0">
                <a:latin typeface="Times New Roman" panose="02020603050405020304" pitchFamily="18" charset="0"/>
                <a:cs typeface="Times New Roman" panose="02020603050405020304" pitchFamily="18" charset="0"/>
              </a:rPr>
              <a:t>GROUP BY LANDING__OUTCOME</a:t>
            </a:r>
            <a:r>
              <a:rPr lang="en-US" dirty="0" smtClean="0">
                <a:latin typeface="Times New Roman" panose="02020603050405020304" pitchFamily="18" charset="0"/>
                <a:cs typeface="Times New Roman" panose="02020603050405020304" pitchFamily="18" charset="0"/>
              </a:rPr>
              <a:t>;</a:t>
            </a:r>
          </a:p>
          <a:p>
            <a:pPr marL="0" indent="0">
              <a:buNone/>
            </a:pPr>
            <a:r>
              <a:rPr lang="en-US" dirty="0" smtClean="0">
                <a:latin typeface="Times New Roman" panose="02020603050405020304" pitchFamily="18" charset="0"/>
                <a:cs typeface="Times New Roman" panose="02020603050405020304" pitchFamily="18" charset="0"/>
              </a:rPr>
              <a:t>Finally, I choose the successful landing outcome in ground pad to take the results</a:t>
            </a:r>
          </a:p>
          <a:p>
            <a:pPr marL="0" indent="0">
              <a:buNone/>
            </a:pPr>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3" name="Picture 2"/>
          <p:cNvPicPr>
            <a:picLocks noChangeAspect="1"/>
          </p:cNvPicPr>
          <p:nvPr/>
        </p:nvPicPr>
        <p:blipFill rotWithShape="1">
          <a:blip r:embed="rId3"/>
          <a:srcRect l="1604" t="11165" r="44389" b="71877"/>
          <a:stretch/>
        </p:blipFill>
        <p:spPr>
          <a:xfrm>
            <a:off x="1157577" y="4891155"/>
            <a:ext cx="9876845" cy="174447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normAutofit/>
          </a:bodyPr>
          <a:lstStyle/>
          <a:p>
            <a:r>
              <a:rPr lang="en-CA" b="1" dirty="0">
                <a:latin typeface="Times New Roman" panose="02020603050405020304" pitchFamily="18" charset="0"/>
                <a:cs typeface="Times New Roman" panose="02020603050405020304" pitchFamily="18" charset="0"/>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903306" y="1524364"/>
            <a:ext cx="10578780" cy="2330005"/>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My </a:t>
            </a:r>
            <a:r>
              <a:rPr lang="en-US" sz="2000" dirty="0" err="1">
                <a:latin typeface="Times New Roman" panose="02020603050405020304" pitchFamily="18" charset="0"/>
                <a:cs typeface="Times New Roman" panose="02020603050405020304" pitchFamily="18" charset="0"/>
              </a:rPr>
              <a:t>Querry</a:t>
            </a:r>
            <a:r>
              <a:rPr lang="en-US" sz="2000" dirty="0">
                <a:latin typeface="Times New Roman" panose="02020603050405020304" pitchFamily="18" charset="0"/>
                <a:cs typeface="Times New Roman" panose="02020603050405020304" pitchFamily="18" charset="0"/>
              </a:rPr>
              <a:t> below:</a:t>
            </a:r>
          </a:p>
          <a:p>
            <a:pPr marL="0" indent="0">
              <a:buNone/>
            </a:pPr>
            <a:r>
              <a:rPr lang="en-US" sz="2000" dirty="0" smtClean="0">
                <a:latin typeface="Times New Roman" panose="02020603050405020304" pitchFamily="18" charset="0"/>
                <a:cs typeface="Times New Roman" panose="02020603050405020304" pitchFamily="18" charset="0"/>
              </a:rPr>
              <a:t>select </a:t>
            </a:r>
            <a:r>
              <a:rPr lang="en-US" sz="2000" dirty="0">
                <a:latin typeface="Times New Roman" panose="02020603050405020304" pitchFamily="18" charset="0"/>
                <a:cs typeface="Times New Roman" panose="02020603050405020304" pitchFamily="18" charset="0"/>
              </a:rPr>
              <a:t>BOOSTER_VERSION, PAYLOAD_MASS__KG_, LANDING__OUTCOME from SPACEXTBL</a:t>
            </a:r>
          </a:p>
          <a:p>
            <a:pPr marL="0" indent="0">
              <a:buNone/>
            </a:pPr>
            <a:r>
              <a:rPr lang="en-US" sz="2000" dirty="0">
                <a:latin typeface="Times New Roman" panose="02020603050405020304" pitchFamily="18" charset="0"/>
                <a:cs typeface="Times New Roman" panose="02020603050405020304" pitchFamily="18" charset="0"/>
              </a:rPr>
              <a:t>Where PAYLOAD_MASS__KG_ &gt; 4000  and PAYLOAD_MASS__KG_ &lt;6000 and LANDING__OUTCOME = 'Success (drone ship</a:t>
            </a:r>
            <a:r>
              <a:rPr lang="en-US" sz="2000" dirty="0" smtClean="0">
                <a:latin typeface="Times New Roman" panose="02020603050405020304" pitchFamily="18" charset="0"/>
                <a:cs typeface="Times New Roman" panose="02020603050405020304" pitchFamily="18" charset="0"/>
              </a:rPr>
              <a:t>)';</a:t>
            </a:r>
          </a:p>
          <a:p>
            <a:pPr marL="0" lvl="0" indent="0">
              <a:buNone/>
            </a:pPr>
            <a:r>
              <a:rPr lang="en-US" altLang="en-US" sz="2000" dirty="0">
                <a:latin typeface="Times New Roman" panose="02020603050405020304" pitchFamily="18" charset="0"/>
                <a:cs typeface="Times New Roman" panose="02020603050405020304" pitchFamily="18" charset="0"/>
              </a:rPr>
              <a:t>There are 4 versions of the missile F9 that </a:t>
            </a:r>
            <a:r>
              <a:rPr lang="en-US" altLang="en-US" sz="2000" dirty="0" smtClean="0">
                <a:latin typeface="Times New Roman" panose="02020603050405020304" pitchFamily="18" charset="0"/>
                <a:cs typeface="Times New Roman" panose="02020603050405020304" pitchFamily="18" charset="0"/>
              </a:rPr>
              <a:t>qualified. </a:t>
            </a:r>
            <a:r>
              <a:rPr lang="en-US" altLang="en-US" sz="2000" dirty="0">
                <a:latin typeface="Times New Roman" panose="02020603050405020304" pitchFamily="18" charset="0"/>
                <a:cs typeface="Times New Roman" panose="02020603050405020304" pitchFamily="18" charset="0"/>
              </a:rPr>
              <a:t>I </a:t>
            </a:r>
            <a:r>
              <a:rPr lang="en-US" altLang="en-US" sz="2000" dirty="0" smtClean="0">
                <a:latin typeface="Times New Roman" panose="02020603050405020304" pitchFamily="18" charset="0"/>
                <a:cs typeface="Times New Roman" panose="02020603050405020304" pitchFamily="18" charset="0"/>
              </a:rPr>
              <a:t>used </a:t>
            </a:r>
            <a:r>
              <a:rPr lang="en-US" altLang="en-US" sz="2000" dirty="0">
                <a:latin typeface="Times New Roman" panose="02020603050405020304" pitchFamily="18" charset="0"/>
                <a:cs typeface="Times New Roman" panose="02020603050405020304" pitchFamily="18" charset="0"/>
              </a:rPr>
              <a:t>where clause and </a:t>
            </a:r>
            <a:r>
              <a:rPr lang="en-US" altLang="en-US" sz="2000" dirty="0" smtClean="0">
                <a:latin typeface="Times New Roman" panose="02020603050405020304" pitchFamily="18" charset="0"/>
                <a:cs typeface="Times New Roman" panose="02020603050405020304" pitchFamily="18" charset="0"/>
              </a:rPr>
              <a:t>condition ‘and’.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3" name="Picture 2"/>
          <p:cNvPicPr>
            <a:picLocks noChangeAspect="1"/>
          </p:cNvPicPr>
          <p:nvPr/>
        </p:nvPicPr>
        <p:blipFill rotWithShape="1">
          <a:blip r:embed="rId2"/>
          <a:srcRect l="371" t="11323" r="1182" b="57117"/>
          <a:stretch/>
        </p:blipFill>
        <p:spPr>
          <a:xfrm>
            <a:off x="660400" y="4206240"/>
            <a:ext cx="10912354" cy="196776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Executive Summary</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D4F58D4-A60E-214E-8C16-CD93F57F9918}"/>
              </a:ext>
            </a:extLst>
          </p:cNvPr>
          <p:cNvSpPr>
            <a:spLocks noGrp="1"/>
          </p:cNvSpPr>
          <p:nvPr>
            <p:ph type="sldNum" sz="quarter" idx="12"/>
          </p:nvPr>
        </p:nvSpPr>
        <p:spPr/>
        <p:txBody>
          <a:bodyPr/>
          <a:lstStyle/>
          <a:p>
            <a:fld id="{5075537C-CA84-1446-933C-8E9D027F9201}" type="slidenum">
              <a:rPr lang="en-US" smtClean="0"/>
              <a:t>3</a:t>
            </a:fld>
            <a:endParaRPr lang="en-US"/>
          </a:p>
        </p:txBody>
      </p:sp>
      <p:sp>
        <p:nvSpPr>
          <p:cNvPr id="5" name="Content Placeholder 2">
            <a:extLst>
              <a:ext uri="{FF2B5EF4-FFF2-40B4-BE49-F238E27FC236}">
                <a16:creationId xmlns:a16="http://schemas.microsoft.com/office/drawing/2014/main" id="{A41CA137-23BE-D343-A99F-678FC4485915}"/>
              </a:ext>
            </a:extLst>
          </p:cNvPr>
          <p:cNvSpPr txBox="1">
            <a:spLocks/>
          </p:cNvSpPr>
          <p:nvPr/>
        </p:nvSpPr>
        <p:spPr>
          <a:xfrm>
            <a:off x="4285075" y="1825624"/>
            <a:ext cx="7482204" cy="4530726"/>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02920" lvl="0" indent="-457200" algn="just">
              <a:buFont typeface="+mj-lt"/>
              <a:buAutoNum type="arabicPeriod"/>
            </a:pPr>
            <a:r>
              <a:rPr lang="en-IN" sz="3000" dirty="0" smtClean="0">
                <a:latin typeface="Times New Roman" panose="02020603050405020304" pitchFamily="18" charset="0"/>
                <a:cs typeface="Times New Roman" panose="02020603050405020304" pitchFamily="18" charset="0"/>
              </a:rPr>
              <a:t>This project collects data from </a:t>
            </a:r>
            <a:r>
              <a:rPr lang="en-IN" sz="3000" dirty="0" err="1" smtClean="0">
                <a:latin typeface="Times New Roman" panose="02020603050405020304" pitchFamily="18" charset="0"/>
                <a:cs typeface="Times New Roman" panose="02020603050405020304" pitchFamily="18" charset="0"/>
              </a:rPr>
              <a:t>SpaceX</a:t>
            </a:r>
            <a:r>
              <a:rPr lang="en-IN" sz="3000" dirty="0" smtClean="0">
                <a:latin typeface="Times New Roman" panose="02020603050405020304" pitchFamily="18" charset="0"/>
                <a:cs typeface="Times New Roman" panose="02020603050405020304" pitchFamily="18" charset="0"/>
              </a:rPr>
              <a:t> website and Wiki to build a predictive model whether a rocket will launch successfully or not.</a:t>
            </a:r>
          </a:p>
          <a:p>
            <a:pPr marL="502920" lvl="0" indent="-457200" algn="just">
              <a:buFont typeface="+mj-lt"/>
              <a:buAutoNum type="arabicPeriod"/>
            </a:pPr>
            <a:r>
              <a:rPr lang="en-IN" sz="3000" dirty="0" smtClean="0">
                <a:latin typeface="Times New Roman" panose="02020603050405020304" pitchFamily="18" charset="0"/>
                <a:cs typeface="Times New Roman" panose="02020603050405020304" pitchFamily="18" charset="0"/>
              </a:rPr>
              <a:t>We plots many chart for a better view and tests many predictive classifications (K-Nearest </a:t>
            </a:r>
            <a:r>
              <a:rPr lang="en-IN" sz="3000" dirty="0" err="1" smtClean="0">
                <a:latin typeface="Times New Roman" panose="02020603050405020304" pitchFamily="18" charset="0"/>
                <a:cs typeface="Times New Roman" panose="02020603050405020304" pitchFamily="18" charset="0"/>
              </a:rPr>
              <a:t>Neighbor</a:t>
            </a:r>
            <a:r>
              <a:rPr lang="en-IN" sz="3000" dirty="0" smtClean="0">
                <a:latin typeface="Times New Roman" panose="02020603050405020304" pitchFamily="18" charset="0"/>
                <a:cs typeface="Times New Roman" panose="02020603050405020304" pitchFamily="18" charset="0"/>
              </a:rPr>
              <a:t> was the best for our problem)</a:t>
            </a:r>
          </a:p>
          <a:p>
            <a:pPr marL="502920" lvl="0" indent="-457200" algn="just">
              <a:buFont typeface="+mj-lt"/>
              <a:buAutoNum type="arabicPeriod"/>
            </a:pPr>
            <a:endParaRPr lang="en-IN" sz="1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4BF18C2-9175-0F42-907F-F0BF5659D2DB}"/>
              </a:ext>
            </a:extLst>
          </p:cNvPr>
          <p:cNvPicPr>
            <a:picLocks noChangeAspect="1"/>
          </p:cNvPicPr>
          <p:nvPr/>
        </p:nvPicPr>
        <p:blipFill>
          <a:blip r:embed="rId3">
            <a:duotone>
              <a:schemeClr val="accent1">
                <a:shade val="45000"/>
                <a:satMod val="135000"/>
              </a:schemeClr>
              <a:prstClr val="white"/>
            </a:duotone>
          </a:blip>
          <a:stretch>
            <a:fillRect/>
          </a:stretch>
        </p:blipFill>
        <p:spPr>
          <a:xfrm>
            <a:off x="1090494" y="2302762"/>
            <a:ext cx="3194581" cy="3194581"/>
          </a:xfrm>
          <a:prstGeom prst="rect">
            <a:avLst/>
          </a:prstGeom>
        </p:spPr>
      </p:pic>
    </p:spTree>
    <p:extLst>
      <p:ext uri="{BB962C8B-B14F-4D97-AF65-F5344CB8AC3E}">
        <p14:creationId xmlns:p14="http://schemas.microsoft.com/office/powerpoint/2010/main" val="8860731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563034" y="1261775"/>
            <a:ext cx="8596668" cy="3880773"/>
          </a:xfrm>
        </p:spPr>
        <p:txBody>
          <a:bodyPr/>
          <a:lstStyle/>
          <a:p>
            <a:pPr marL="0" indent="0">
              <a:buNone/>
            </a:pPr>
            <a:endParaRPr lang="en-US" dirty="0"/>
          </a:p>
          <a:p>
            <a:r>
              <a:rPr lang="en-US" dirty="0"/>
              <a:t>Calculate the total number of successful and failure mission outcomes</a:t>
            </a:r>
          </a:p>
          <a:p>
            <a:endParaRPr lang="en-US" dirty="0"/>
          </a:p>
          <a:p>
            <a:pPr marL="0" indent="0">
              <a:buNone/>
            </a:pPr>
            <a:r>
              <a:rPr lang="en-US" dirty="0"/>
              <a:t>select distinct(</a:t>
            </a:r>
            <a:r>
              <a:rPr lang="en-US" dirty="0" err="1"/>
              <a:t>mission_outcome</a:t>
            </a:r>
            <a:r>
              <a:rPr lang="en-US" dirty="0"/>
              <a:t>), count(*) from SPACEXTBL</a:t>
            </a:r>
          </a:p>
          <a:p>
            <a:pPr marL="0" indent="0">
              <a:buNone/>
            </a:pPr>
            <a:r>
              <a:rPr lang="en-US" dirty="0"/>
              <a:t>group by MISSION_OUTCOME;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pic>
        <p:nvPicPr>
          <p:cNvPr id="3" name="Picture 2"/>
          <p:cNvPicPr>
            <a:picLocks noChangeAspect="1"/>
          </p:cNvPicPr>
          <p:nvPr/>
        </p:nvPicPr>
        <p:blipFill rotWithShape="1">
          <a:blip r:embed="rId2"/>
          <a:srcRect l="1610" t="13939" r="22083" b="64445"/>
          <a:stretch/>
        </p:blipFill>
        <p:spPr>
          <a:xfrm>
            <a:off x="455316" y="4243734"/>
            <a:ext cx="11281368" cy="179762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latin typeface="Times New Roman" panose="02020603050405020304" pitchFamily="18" charset="0"/>
                <a:cs typeface="Times New Roman" panose="02020603050405020304" pitchFamily="18" charset="0"/>
              </a:rPr>
              <a:t>Boosters carried </a:t>
            </a:r>
            <a:r>
              <a:rPr lang="en-US" b="1" dirty="0" smtClean="0">
                <a:latin typeface="Times New Roman" panose="02020603050405020304" pitchFamily="18" charset="0"/>
                <a:cs typeface="Times New Roman" panose="02020603050405020304" pitchFamily="18" charset="0"/>
              </a:rPr>
              <a:t>maximum</a:t>
            </a:r>
            <a:r>
              <a:rPr lang="en-US" b="1" dirty="0">
                <a:latin typeface="Times New Roman" panose="02020603050405020304" pitchFamily="18" charset="0"/>
                <a:cs typeface="Times New Roman" panose="02020603050405020304" pitchFamily="18" charset="0"/>
              </a:rPr>
              <a:t> </a:t>
            </a:r>
            <a:r>
              <a:rPr lang="en-CA" b="1" dirty="0">
                <a:latin typeface="Times New Roman" panose="02020603050405020304" pitchFamily="18" charset="0"/>
                <a:cs typeface="Times New Roman" panose="02020603050405020304" pitchFamily="18" charset="0"/>
              </a:rPr>
              <a:t>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1475591"/>
            <a:ext cx="4976191" cy="4607157"/>
          </a:xfrm>
        </p:spPr>
        <p:txBody>
          <a:bodyPr>
            <a:normAutofit lnSpcReduction="10000"/>
          </a:bodyPr>
          <a:lstStyle/>
          <a:p>
            <a:pPr marL="0" indent="0">
              <a:buNone/>
            </a:pPr>
            <a:r>
              <a:rPr lang="en-US" sz="2000" dirty="0" smtClean="0">
                <a:latin typeface="Times New Roman" panose="02020603050405020304" pitchFamily="18" charset="0"/>
                <a:cs typeface="Times New Roman" panose="02020603050405020304" pitchFamily="18" charset="0"/>
              </a:rPr>
              <a:t>My </a:t>
            </a:r>
            <a:r>
              <a:rPr lang="en-US" sz="2000" dirty="0" err="1" smtClean="0">
                <a:latin typeface="Times New Roman" panose="02020603050405020304" pitchFamily="18" charset="0"/>
                <a:cs typeface="Times New Roman" panose="02020603050405020304" pitchFamily="18" charset="0"/>
              </a:rPr>
              <a:t>Querry</a:t>
            </a:r>
            <a:r>
              <a:rPr lang="en-US" sz="2000" dirty="0" smtClean="0">
                <a:latin typeface="Times New Roman" panose="02020603050405020304" pitchFamily="18" charset="0"/>
                <a:cs typeface="Times New Roman" panose="02020603050405020304" pitchFamily="18" charset="0"/>
              </a:rPr>
              <a:t> below:</a:t>
            </a:r>
          </a:p>
          <a:p>
            <a:pPr marL="0" indent="0">
              <a:buNone/>
            </a:pPr>
            <a:r>
              <a:rPr lang="en-US" sz="2000" dirty="0" smtClean="0">
                <a:latin typeface="Times New Roman" panose="02020603050405020304" pitchFamily="18" charset="0"/>
                <a:cs typeface="Times New Roman" panose="02020603050405020304" pitchFamily="18" charset="0"/>
              </a:rPr>
              <a:t>Select </a:t>
            </a:r>
            <a:r>
              <a:rPr lang="en-US" sz="2000" dirty="0">
                <a:latin typeface="Times New Roman" panose="02020603050405020304" pitchFamily="18" charset="0"/>
                <a:cs typeface="Times New Roman" panose="02020603050405020304" pitchFamily="18" charset="0"/>
              </a:rPr>
              <a:t>BOOSTER_VERSION,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PAYLOAD_MASS</a:t>
            </a:r>
            <a:r>
              <a:rPr lang="en-US" sz="2000" dirty="0">
                <a:latin typeface="Times New Roman" panose="02020603050405020304" pitchFamily="18" charset="0"/>
                <a:cs typeface="Times New Roman" panose="02020603050405020304" pitchFamily="18" charset="0"/>
              </a:rPr>
              <a:t>__KG_ from SPACEXTBL</a:t>
            </a:r>
          </a:p>
          <a:p>
            <a:pPr marL="0" indent="0">
              <a:buNone/>
            </a:pPr>
            <a:r>
              <a:rPr lang="en-US" sz="2000" dirty="0">
                <a:latin typeface="Times New Roman" panose="02020603050405020304" pitchFamily="18" charset="0"/>
                <a:cs typeface="Times New Roman" panose="02020603050405020304" pitchFamily="18" charset="0"/>
              </a:rPr>
              <a:t>WHERE PAYLOAD_MASS__KG_ =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SELECT MAX(PAYLOAD_MASS__KG_) from SPACEXTBL</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There are total of 12 Version of the F9 that have carried a weight of 15,600 kg. I used sub-</a:t>
            </a:r>
            <a:r>
              <a:rPr lang="en-US" sz="2000" dirty="0" err="1" smtClean="0">
                <a:latin typeface="Times New Roman" panose="02020603050405020304" pitchFamily="18" charset="0"/>
                <a:cs typeface="Times New Roman" panose="02020603050405020304" pitchFamily="18" charset="0"/>
              </a:rPr>
              <a:t>querry</a:t>
            </a:r>
            <a:r>
              <a:rPr lang="en-US" sz="2000" dirty="0">
                <a:latin typeface="Times New Roman" panose="02020603050405020304" pitchFamily="18" charset="0"/>
                <a:cs typeface="Times New Roman" panose="02020603050405020304" pitchFamily="18" charset="0"/>
              </a:rPr>
              <a:t> (SELECT MAX(PAYLOAD_MASS__KG_) from SPACEXTBL</a:t>
            </a:r>
            <a:r>
              <a:rPr lang="en-US" sz="2000" dirty="0" smtClean="0">
                <a:latin typeface="Times New Roman" panose="02020603050405020304" pitchFamily="18" charset="0"/>
                <a:cs typeface="Times New Roman" panose="02020603050405020304" pitchFamily="18" charset="0"/>
              </a:rPr>
              <a:t>) to find the maximum of the payload</a:t>
            </a:r>
          </a:p>
          <a:p>
            <a:endParaRPr lang="en-US"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pic>
        <p:nvPicPr>
          <p:cNvPr id="3" name="Picture 2"/>
          <p:cNvPicPr>
            <a:picLocks noChangeAspect="1"/>
          </p:cNvPicPr>
          <p:nvPr/>
        </p:nvPicPr>
        <p:blipFill rotWithShape="1">
          <a:blip r:embed="rId3"/>
          <a:srcRect l="528" t="12302" r="22859" b="9822"/>
          <a:stretch/>
        </p:blipFill>
        <p:spPr>
          <a:xfrm>
            <a:off x="5927034" y="1475591"/>
            <a:ext cx="5744818" cy="328480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latin typeface="Times New Roman" panose="02020603050405020304" pitchFamily="18" charset="0"/>
                <a:cs typeface="Times New Roman" panose="02020603050405020304" pitchFamily="18" charset="0"/>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1690688"/>
            <a:ext cx="10412896" cy="3358390"/>
          </a:xfrm>
        </p:spPr>
        <p:txBody>
          <a:bodyPr>
            <a:normAutofit/>
          </a:bodyPr>
          <a:lstStyle/>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List the records which will display the month names, failure </a:t>
            </a:r>
            <a:r>
              <a:rPr lang="en-US" dirty="0" err="1">
                <a:latin typeface="Times New Roman" panose="02020603050405020304" pitchFamily="18" charset="0"/>
                <a:cs typeface="Times New Roman" panose="02020603050405020304" pitchFamily="18" charset="0"/>
              </a:rPr>
              <a:t>landing_outcomes</a:t>
            </a:r>
            <a:r>
              <a:rPr lang="en-US" dirty="0">
                <a:latin typeface="Times New Roman" panose="02020603050405020304" pitchFamily="18" charset="0"/>
                <a:cs typeface="Times New Roman" panose="02020603050405020304" pitchFamily="18" charset="0"/>
              </a:rPr>
              <a:t> in drone ship ,booster versions, </a:t>
            </a:r>
            <a:r>
              <a:rPr lang="en-US" dirty="0" err="1">
                <a:latin typeface="Times New Roman" panose="02020603050405020304" pitchFamily="18" charset="0"/>
                <a:cs typeface="Times New Roman" panose="02020603050405020304" pitchFamily="18" charset="0"/>
              </a:rPr>
              <a:t>launch_site</a:t>
            </a:r>
            <a:r>
              <a:rPr lang="en-US" dirty="0">
                <a:latin typeface="Times New Roman" panose="02020603050405020304" pitchFamily="18" charset="0"/>
                <a:cs typeface="Times New Roman" panose="02020603050405020304" pitchFamily="18" charset="0"/>
              </a:rPr>
              <a:t> for the months in year </a:t>
            </a:r>
            <a:r>
              <a:rPr lang="en-US" dirty="0" smtClean="0">
                <a:latin typeface="Times New Roman" panose="02020603050405020304" pitchFamily="18" charset="0"/>
                <a:cs typeface="Times New Roman" panose="02020603050405020304" pitchFamily="18" charset="0"/>
              </a:rPr>
              <a:t>2015, and my </a:t>
            </a:r>
            <a:r>
              <a:rPr lang="en-US" dirty="0" err="1" smtClean="0">
                <a:latin typeface="Times New Roman" panose="02020603050405020304" pitchFamily="18" charset="0"/>
                <a:cs typeface="Times New Roman" panose="02020603050405020304" pitchFamily="18" charset="0"/>
              </a:rPr>
              <a:t>querry</a:t>
            </a:r>
            <a:r>
              <a:rPr lang="en-US" dirty="0" smtClean="0">
                <a:latin typeface="Times New Roman" panose="02020603050405020304" pitchFamily="18" charset="0"/>
                <a:cs typeface="Times New Roman" panose="02020603050405020304" pitchFamily="18" charset="0"/>
              </a:rPr>
              <a:t> below:</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select MONTHNAME(DATE) AS MONTH, BOOSTER_VERSION, LAUNCH_SITE, LANDING__OUTCOME from SPACEXTBL</a:t>
            </a:r>
          </a:p>
          <a:p>
            <a:pPr marL="0" indent="0">
              <a:buNone/>
            </a:pPr>
            <a:r>
              <a:rPr lang="en-US" dirty="0">
                <a:latin typeface="Times New Roman" panose="02020603050405020304" pitchFamily="18" charset="0"/>
                <a:cs typeface="Times New Roman" panose="02020603050405020304" pitchFamily="18" charset="0"/>
              </a:rPr>
              <a:t>WHERE LANDING__OUTCOME like 'Failure (drone ship)' and YEAR(DATE)=2015;</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pic>
        <p:nvPicPr>
          <p:cNvPr id="3" name="Picture 2"/>
          <p:cNvPicPr>
            <a:picLocks noChangeAspect="1"/>
          </p:cNvPicPr>
          <p:nvPr/>
        </p:nvPicPr>
        <p:blipFill rotWithShape="1">
          <a:blip r:embed="rId2"/>
          <a:srcRect l="888" t="12715" r="19223" b="64963"/>
          <a:stretch/>
        </p:blipFill>
        <p:spPr>
          <a:xfrm>
            <a:off x="1089330" y="4936090"/>
            <a:ext cx="9755806" cy="153324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80454"/>
            <a:ext cx="10515600" cy="1325563"/>
          </a:xfrm>
        </p:spPr>
        <p:txBody>
          <a:bodyPr/>
          <a:lstStyle/>
          <a:p>
            <a:r>
              <a:rPr lang="en-CA" b="1" dirty="0"/>
              <a:t>Rank success count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1"/>
          </p:nvPr>
        </p:nvSpPr>
        <p:spPr>
          <a:xfrm>
            <a:off x="838200" y="1406018"/>
            <a:ext cx="10515600" cy="1675638"/>
          </a:xfrm>
        </p:spPr>
        <p:txBody>
          <a:bodyPr>
            <a:normAutofit fontScale="92500" lnSpcReduction="10000"/>
          </a:bodyPr>
          <a:lstStyle/>
          <a:p>
            <a:pPr marL="0" indent="0">
              <a:buNone/>
            </a:pPr>
            <a:r>
              <a:rPr lang="en-US" dirty="0" smtClean="0"/>
              <a:t>Rank </a:t>
            </a:r>
            <a:r>
              <a:rPr lang="en-US" dirty="0"/>
              <a:t>the  count of  successful </a:t>
            </a:r>
            <a:r>
              <a:rPr lang="en-US" dirty="0" err="1"/>
              <a:t>landing_outcomes</a:t>
            </a:r>
            <a:r>
              <a:rPr lang="en-US" dirty="0"/>
              <a:t> between the date 2010-06-04 and 2017-03-20 in descending </a:t>
            </a:r>
            <a:r>
              <a:rPr lang="en-US" dirty="0" smtClean="0"/>
              <a:t>order below:</a:t>
            </a:r>
            <a:endParaRPr lang="en-US" dirty="0"/>
          </a:p>
          <a:p>
            <a:pPr marL="0" indent="0">
              <a:buNone/>
            </a:pPr>
            <a:r>
              <a:rPr lang="en-US" dirty="0"/>
              <a:t>select BOOSTER_VERSION, LANDING__OUTCOME, Date, </a:t>
            </a:r>
          </a:p>
          <a:p>
            <a:pPr marL="0" indent="0">
              <a:buNone/>
            </a:pPr>
            <a:r>
              <a:rPr lang="en-US" dirty="0"/>
              <a:t>ROW_NUMBER() OVER(ORDER BY LANDING__OUTCOME DESC) FROM SPACEXTBL</a:t>
            </a:r>
          </a:p>
          <a:p>
            <a:pPr marL="0" indent="0">
              <a:buNone/>
            </a:pPr>
            <a:r>
              <a:rPr lang="en-US" dirty="0"/>
              <a:t>WHERE LANDING__OUTCOME like 'Success%' and date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pic>
        <p:nvPicPr>
          <p:cNvPr id="3" name="Picture 2"/>
          <p:cNvPicPr>
            <a:picLocks noChangeAspect="1"/>
          </p:cNvPicPr>
          <p:nvPr/>
        </p:nvPicPr>
        <p:blipFill rotWithShape="1">
          <a:blip r:embed="rId2"/>
          <a:srcRect l="-6778" t="12715" r="7889" b="34544"/>
          <a:stretch/>
        </p:blipFill>
        <p:spPr>
          <a:xfrm>
            <a:off x="0" y="3264218"/>
            <a:ext cx="10915647" cy="327469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Interactive map with Folium</a:t>
            </a:r>
          </a:p>
        </p:txBody>
      </p:sp>
      <p:sp>
        <p:nvSpPr>
          <p:cNvPr id="5" name="Text Placeholder 4">
            <a:extLst>
              <a:ext uri="{FF2B5EF4-FFF2-40B4-BE49-F238E27FC236}">
                <a16:creationId xmlns:a16="http://schemas.microsoft.com/office/drawing/2014/main" id="{1FACB35F-F761-AD43-A90D-CCA232A9EE9C}"/>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10F812A6-4516-F247-8209-04C1F1C9D1D5}"/>
              </a:ext>
            </a:extLst>
          </p:cNvPr>
          <p:cNvSpPr>
            <a:spLocks noGrp="1"/>
          </p:cNvSpPr>
          <p:nvPr>
            <p:ph type="sldNum" sz="quarter" idx="12"/>
          </p:nvPr>
        </p:nvSpPr>
        <p:spPr/>
        <p:txBody>
          <a:bodyPr/>
          <a:lstStyle/>
          <a:p>
            <a:fld id="{5075537C-CA84-1446-933C-8E9D027F9201}" type="slidenum">
              <a:rPr lang="en-US" smtClean="0"/>
              <a:t>34</a:t>
            </a:fld>
            <a:endParaRPr lang="en-US"/>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p:txBody>
          <a:bodyPr/>
          <a:lstStyle/>
          <a:p>
            <a:r>
              <a:rPr lang="en-US" dirty="0" smtClean="0"/>
              <a:t>Locations of all Launches Sites</a:t>
            </a:r>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1"/>
          </p:nvPr>
        </p:nvSpPr>
        <p:spPr>
          <a:xfrm>
            <a:off x="335664" y="4606327"/>
            <a:ext cx="8418592" cy="3600319"/>
          </a:xfrm>
        </p:spPr>
        <p:txBody>
          <a:bodyPr>
            <a:normAutofit/>
          </a:bodyPr>
          <a:lstStyle/>
          <a:p>
            <a:r>
              <a:rPr lang="en-US" sz="2400" dirty="0" smtClean="0">
                <a:latin typeface="Times New Roman" panose="02020603050405020304" pitchFamily="18" charset="0"/>
                <a:cs typeface="Times New Roman" panose="02020603050405020304" pitchFamily="18" charset="0"/>
              </a:rPr>
              <a:t>We can easily see all locations all launch sites on the left map by red circle with name of each launch site</a:t>
            </a:r>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Zoom in to see clearly each launch site located by a red circle</a:t>
            </a:r>
            <a:endParaRPr lang="en-US" sz="2400" dirty="0">
              <a:latin typeface="Times New Roman" panose="02020603050405020304" pitchFamily="18" charset="0"/>
              <a:cs typeface="Times New Roman" panose="02020603050405020304" pitchFamily="18" charset="0"/>
            </a:endParaRPr>
          </a:p>
          <a:p>
            <a:pPr marL="0" indent="0">
              <a:buNone/>
            </a:pPr>
            <a:endParaRPr lang="en-US" dirty="0"/>
          </a:p>
          <a:p>
            <a:endParaRPr lang="en-US"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Picture 5"/>
          <p:cNvPicPr>
            <a:picLocks noChangeAspect="1"/>
          </p:cNvPicPr>
          <p:nvPr/>
        </p:nvPicPr>
        <p:blipFill rotWithShape="1">
          <a:blip r:embed="rId3"/>
          <a:srcRect l="29556" t="18246" r="5667" b="14396"/>
          <a:stretch/>
        </p:blipFill>
        <p:spPr>
          <a:xfrm>
            <a:off x="536103" y="1572701"/>
            <a:ext cx="4815712" cy="2816737"/>
          </a:xfrm>
          <a:prstGeom prst="rect">
            <a:avLst/>
          </a:prstGeom>
        </p:spPr>
      </p:pic>
      <p:pic>
        <p:nvPicPr>
          <p:cNvPr id="7" name="Picture 6"/>
          <p:cNvPicPr>
            <a:picLocks noChangeAspect="1"/>
          </p:cNvPicPr>
          <p:nvPr/>
        </p:nvPicPr>
        <p:blipFill rotWithShape="1">
          <a:blip r:embed="rId4"/>
          <a:srcRect l="29611" t="18938" r="6167" b="16864"/>
          <a:stretch/>
        </p:blipFill>
        <p:spPr>
          <a:xfrm>
            <a:off x="6458437" y="1572701"/>
            <a:ext cx="5271365" cy="296400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Success/ Failure launches for each site</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1"/>
          </p:nvPr>
        </p:nvSpPr>
        <p:spPr>
          <a:xfrm>
            <a:off x="335664" y="4283537"/>
            <a:ext cx="8596668" cy="3880773"/>
          </a:xfrm>
        </p:spPr>
        <p:txBody>
          <a:bodyPr>
            <a:normAutofit/>
          </a:bodyPr>
          <a:lstStyle/>
          <a:p>
            <a:r>
              <a:rPr lang="en-US" sz="2400" dirty="0">
                <a:latin typeface="Times New Roman" panose="02020603050405020304" pitchFamily="18" charset="0"/>
                <a:cs typeface="Times New Roman" panose="02020603050405020304" pitchFamily="18" charset="0"/>
              </a:rPr>
              <a:t>Easily see of total launches of each site in first map</a:t>
            </a:r>
          </a:p>
          <a:p>
            <a:r>
              <a:rPr lang="en-US" sz="2400" dirty="0">
                <a:latin typeface="Times New Roman" panose="02020603050405020304" pitchFamily="18" charset="0"/>
                <a:cs typeface="Times New Roman" panose="02020603050405020304" pitchFamily="18" charset="0"/>
              </a:rPr>
              <a:t>When clicking in a certain site we have second map, we will have better idea of success and failure launches for that specific site nearly (with green marker is success launches and red marker is failure launches)</a:t>
            </a:r>
          </a:p>
          <a:p>
            <a:endParaRPr lang="en-US"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2" name="Picture 1"/>
          <p:cNvPicPr>
            <a:picLocks noChangeAspect="1"/>
          </p:cNvPicPr>
          <p:nvPr/>
        </p:nvPicPr>
        <p:blipFill rotWithShape="1">
          <a:blip r:embed="rId2"/>
          <a:srcRect l="29945" t="18247" r="7389" b="20519"/>
          <a:stretch/>
        </p:blipFill>
        <p:spPr>
          <a:xfrm>
            <a:off x="557413" y="1446768"/>
            <a:ext cx="4828944" cy="2654207"/>
          </a:xfrm>
          <a:prstGeom prst="rect">
            <a:avLst/>
          </a:prstGeom>
        </p:spPr>
      </p:pic>
      <p:pic>
        <p:nvPicPr>
          <p:cNvPr id="6" name="Picture 5"/>
          <p:cNvPicPr>
            <a:picLocks noChangeAspect="1"/>
          </p:cNvPicPr>
          <p:nvPr/>
        </p:nvPicPr>
        <p:blipFill rotWithShape="1">
          <a:blip r:embed="rId3"/>
          <a:srcRect l="29777" t="18247" r="6445" b="14494"/>
          <a:stretch/>
        </p:blipFill>
        <p:spPr>
          <a:xfrm>
            <a:off x="6879691" y="1446768"/>
            <a:ext cx="4548780" cy="269836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a:xfrm>
            <a:off x="677334" y="609600"/>
            <a:ext cx="8706510" cy="634584"/>
          </a:xfrm>
        </p:spPr>
        <p:txBody>
          <a:bodyPr>
            <a:normAutofit fontScale="90000"/>
          </a:bodyPr>
          <a:lstStyle/>
          <a:p>
            <a:r>
              <a:rPr lang="en-US" dirty="0" smtClean="0">
                <a:latin typeface="Times New Roman" panose="02020603050405020304" pitchFamily="18" charset="0"/>
                <a:cs typeface="Times New Roman" panose="02020603050405020304" pitchFamily="18" charset="0"/>
              </a:rPr>
              <a:t>Distance between launch site and its proximities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1"/>
          </p:nvPr>
        </p:nvSpPr>
        <p:spPr>
          <a:xfrm>
            <a:off x="677334" y="1244184"/>
            <a:ext cx="8596668" cy="3880773"/>
          </a:xfrm>
        </p:spPr>
        <p:txBody>
          <a:bodyPr>
            <a:normAutofit/>
          </a:bodyPr>
          <a:lstStyle/>
          <a:p>
            <a:r>
              <a:rPr lang="en-US" sz="2000" dirty="0" smtClean="0">
                <a:latin typeface="Times New Roman" panose="02020603050405020304" pitchFamily="18" charset="0"/>
                <a:cs typeface="Times New Roman" panose="02020603050405020304" pitchFamily="18" charset="0"/>
              </a:rPr>
              <a:t>Proximities are important to each site since it show the convenience of that facilities and give us better idea about that location</a:t>
            </a: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Also, extract distance shown in map enhances our knowledge of that location more than just visually</a:t>
            </a:r>
            <a:endParaRPr lang="en-US" sz="2000" dirty="0">
              <a:latin typeface="Times New Roman" panose="02020603050405020304" pitchFamily="18" charset="0"/>
              <a:cs typeface="Times New Roman" panose="02020603050405020304" pitchFamily="18" charset="0"/>
            </a:endParaRPr>
          </a:p>
          <a:p>
            <a:pPr marL="0" indent="0">
              <a:buNone/>
            </a:pPr>
            <a:endParaRPr lang="en-US" dirty="0"/>
          </a:p>
          <a:p>
            <a:endParaRPr lang="en-US"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2" name="Picture 1"/>
          <p:cNvPicPr>
            <a:picLocks noChangeAspect="1"/>
          </p:cNvPicPr>
          <p:nvPr/>
        </p:nvPicPr>
        <p:blipFill rotWithShape="1">
          <a:blip r:embed="rId2"/>
          <a:srcRect l="30189" t="17980" r="6004" b="14848"/>
          <a:stretch/>
        </p:blipFill>
        <p:spPr>
          <a:xfrm>
            <a:off x="3574121" y="3305746"/>
            <a:ext cx="5506308" cy="326063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Build a Dashboard with Plotly Dash</a:t>
            </a:r>
          </a:p>
        </p:txBody>
      </p:sp>
      <p:sp>
        <p:nvSpPr>
          <p:cNvPr id="5" name="Text Placeholder 4">
            <a:extLst>
              <a:ext uri="{FF2B5EF4-FFF2-40B4-BE49-F238E27FC236}">
                <a16:creationId xmlns:a16="http://schemas.microsoft.com/office/drawing/2014/main" id="{1FACB35F-F761-AD43-A90D-CCA232A9EE9C}"/>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10F812A6-4516-F247-8209-04C1F1C9D1D5}"/>
              </a:ext>
            </a:extLst>
          </p:cNvPr>
          <p:cNvSpPr>
            <a:spLocks noGrp="1"/>
          </p:cNvSpPr>
          <p:nvPr>
            <p:ph type="sldNum" sz="quarter" idx="12"/>
          </p:nvPr>
        </p:nvSpPr>
        <p:spPr/>
        <p:txBody>
          <a:bodyPr/>
          <a:lstStyle/>
          <a:p>
            <a:fld id="{5075537C-CA84-1446-933C-8E9D027F9201}" type="slidenum">
              <a:rPr lang="en-US" smtClean="0"/>
              <a:t>38</a:t>
            </a:fld>
            <a:endParaRPr lang="en-US"/>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p:txBody>
          <a:bodyPr/>
          <a:lstStyle/>
          <a:p>
            <a:r>
              <a:rPr lang="en-US" dirty="0" smtClean="0"/>
              <a:t>Overview of Dashboard by default option</a:t>
            </a:r>
            <a:endParaRPr lang="en-US"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7" name="Picture 6"/>
          <p:cNvPicPr>
            <a:picLocks noChangeAspect="1"/>
          </p:cNvPicPr>
          <p:nvPr/>
        </p:nvPicPr>
        <p:blipFill rotWithShape="1">
          <a:blip r:embed="rId2"/>
          <a:srcRect l="20454" t="14724" r="18850" b="14949"/>
          <a:stretch/>
        </p:blipFill>
        <p:spPr>
          <a:xfrm>
            <a:off x="2146370" y="1396091"/>
            <a:ext cx="7971991" cy="519586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t>Introduction</a:t>
            </a:r>
          </a:p>
        </p:txBody>
      </p:sp>
      <p:sp>
        <p:nvSpPr>
          <p:cNvPr id="4" name="Slide Number Placeholder 3">
            <a:extLst>
              <a:ext uri="{FF2B5EF4-FFF2-40B4-BE49-F238E27FC236}">
                <a16:creationId xmlns:a16="http://schemas.microsoft.com/office/drawing/2014/main" id="{A311C53D-47D8-7B4A-B568-D9C50E110CC0}"/>
              </a:ext>
            </a:extLst>
          </p:cNvPr>
          <p:cNvSpPr>
            <a:spLocks noGrp="1"/>
          </p:cNvSpPr>
          <p:nvPr>
            <p:ph type="sldNum" sz="quarter" idx="12"/>
          </p:nvPr>
        </p:nvSpPr>
        <p:spPr/>
        <p:txBody>
          <a:bodyPr/>
          <a:lstStyle/>
          <a:p>
            <a:fld id="{5075537C-CA84-1446-933C-8E9D027F9201}" type="slidenum">
              <a:rPr lang="en-US" smtClean="0"/>
              <a:t>4</a:t>
            </a:fld>
            <a:endParaRPr lang="en-US"/>
          </a:p>
        </p:txBody>
      </p:sp>
      <p:pic>
        <p:nvPicPr>
          <p:cNvPr id="7" name="Picture 6">
            <a:extLst>
              <a:ext uri="{FF2B5EF4-FFF2-40B4-BE49-F238E27FC236}">
                <a16:creationId xmlns:a16="http://schemas.microsoft.com/office/drawing/2014/main" id="{F57D2AAC-90A4-4846-970F-EEFF077D0406}"/>
              </a:ext>
            </a:extLst>
          </p:cNvPr>
          <p:cNvPicPr>
            <a:picLocks noChangeAspect="1"/>
          </p:cNvPicPr>
          <p:nvPr/>
        </p:nvPicPr>
        <p:blipFill>
          <a:blip r:embed="rId3">
            <a:duotone>
              <a:schemeClr val="accent1">
                <a:shade val="45000"/>
                <a:satMod val="135000"/>
              </a:schemeClr>
              <a:prstClr val="white"/>
            </a:duotone>
          </a:blip>
          <a:stretch>
            <a:fillRect/>
          </a:stretch>
        </p:blipFill>
        <p:spPr>
          <a:xfrm>
            <a:off x="994347" y="2262036"/>
            <a:ext cx="3054361" cy="3054361"/>
          </a:xfrm>
          <a:prstGeom prst="rect">
            <a:avLst/>
          </a:prstGeom>
        </p:spPr>
      </p:pic>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285075" y="1825625"/>
            <a:ext cx="7068725"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latin typeface="Times New Roman" panose="02020603050405020304" pitchFamily="18" charset="0"/>
                <a:cs typeface="Times New Roman" panose="02020603050405020304" pitchFamily="18" charset="0"/>
              </a:rPr>
              <a:t>Project background and </a:t>
            </a:r>
            <a:r>
              <a:rPr lang="en-US" sz="2200" dirty="0" smtClean="0">
                <a:latin typeface="Times New Roman" panose="02020603050405020304" pitchFamily="18" charset="0"/>
                <a:cs typeface="Times New Roman" panose="02020603050405020304" pitchFamily="18" charset="0"/>
              </a:rPr>
              <a:t>context</a:t>
            </a:r>
            <a:endParaRPr lang="en-US" sz="2200" dirty="0">
              <a:latin typeface="Times New Roman" panose="02020603050405020304" pitchFamily="18" charset="0"/>
              <a:cs typeface="Times New Roman" panose="02020603050405020304" pitchFamily="18" charset="0"/>
            </a:endParaRPr>
          </a:p>
          <a:p>
            <a:pPr marL="0" indent="0">
              <a:buNone/>
            </a:pPr>
            <a:r>
              <a:rPr lang="en-US" sz="2100" dirty="0" smtClean="0">
                <a:latin typeface="Times New Roman" panose="02020603050405020304" pitchFamily="18" charset="0"/>
                <a:cs typeface="Times New Roman" panose="02020603050405020304" pitchFamily="18" charset="0"/>
              </a:rPr>
              <a:t>The commercial space age is here, companies are making space travel affordable for everyone. Virgin Galactic is providing suborbital spaceflights. Rocket Lab is a small satellite provider. Blue Origin manufactures sub-orbital and orbital reusable rockets. Perhaps the most successful is </a:t>
            </a:r>
            <a:r>
              <a:rPr lang="en-US" sz="2100" dirty="0" err="1" smtClean="0">
                <a:latin typeface="Times New Roman" panose="02020603050405020304" pitchFamily="18" charset="0"/>
                <a:cs typeface="Times New Roman" panose="02020603050405020304" pitchFamily="18" charset="0"/>
              </a:rPr>
              <a:t>SpaceX</a:t>
            </a:r>
            <a:r>
              <a:rPr lang="en-US" sz="2100" dirty="0" smtClean="0">
                <a:latin typeface="Times New Roman" panose="02020603050405020304" pitchFamily="18" charset="0"/>
                <a:cs typeface="Times New Roman" panose="02020603050405020304" pitchFamily="18" charset="0"/>
              </a:rPr>
              <a:t>. In this capstone, I will take the role of a data scientist working for a new rocket </a:t>
            </a:r>
            <a:r>
              <a:rPr lang="en-US" sz="2100" dirty="0" err="1" smtClean="0">
                <a:latin typeface="Times New Roman" panose="02020603050405020304" pitchFamily="18" charset="0"/>
                <a:cs typeface="Times New Roman" panose="02020603050405020304" pitchFamily="18" charset="0"/>
              </a:rPr>
              <a:t>company.Space</a:t>
            </a:r>
            <a:r>
              <a:rPr lang="en-US" sz="2100" dirty="0" smtClean="0">
                <a:latin typeface="Times New Roman" panose="02020603050405020304" pitchFamily="18" charset="0"/>
                <a:cs typeface="Times New Roman" panose="02020603050405020304" pitchFamily="18" charset="0"/>
              </a:rPr>
              <a:t> Y that would like to compete with </a:t>
            </a:r>
            <a:r>
              <a:rPr lang="en-US" sz="2100" dirty="0" err="1" smtClean="0">
                <a:latin typeface="Times New Roman" panose="02020603050405020304" pitchFamily="18" charset="0"/>
                <a:cs typeface="Times New Roman" panose="02020603050405020304" pitchFamily="18" charset="0"/>
              </a:rPr>
              <a:t>SpaceX</a:t>
            </a:r>
            <a:r>
              <a:rPr lang="en-US" sz="2100" dirty="0" smtClean="0">
                <a:latin typeface="Times New Roman" panose="02020603050405020304" pitchFamily="18" charset="0"/>
                <a:cs typeface="Times New Roman" panose="02020603050405020304" pitchFamily="18" charset="0"/>
              </a:rPr>
              <a:t> founded by Billionaire industrialist </a:t>
            </a:r>
            <a:r>
              <a:rPr lang="en-US" sz="2100" dirty="0" err="1" smtClean="0">
                <a:latin typeface="Times New Roman" panose="02020603050405020304" pitchFamily="18" charset="0"/>
                <a:cs typeface="Times New Roman" panose="02020603050405020304" pitchFamily="18" charset="0"/>
              </a:rPr>
              <a:t>Allon</a:t>
            </a:r>
            <a:r>
              <a:rPr lang="en-US" sz="2100" dirty="0" smtClean="0">
                <a:latin typeface="Times New Roman" panose="02020603050405020304" pitchFamily="18" charset="0"/>
                <a:cs typeface="Times New Roman" panose="02020603050405020304" pitchFamily="18" charset="0"/>
              </a:rPr>
              <a:t> Musk</a:t>
            </a:r>
          </a:p>
          <a:p>
            <a:pPr marL="0" indent="0">
              <a:buNone/>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Problems you want to find </a:t>
            </a:r>
            <a:r>
              <a:rPr lang="en-US" sz="2200" dirty="0" smtClean="0">
                <a:latin typeface="Times New Roman" panose="02020603050405020304" pitchFamily="18" charset="0"/>
                <a:cs typeface="Times New Roman" panose="02020603050405020304" pitchFamily="18" charset="0"/>
              </a:rPr>
              <a:t>answers</a:t>
            </a:r>
          </a:p>
          <a:p>
            <a:pPr marL="0" indent="0">
              <a:buNone/>
            </a:pPr>
            <a:r>
              <a:rPr lang="en-US" sz="2000" dirty="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etermine </a:t>
            </a:r>
            <a:r>
              <a:rPr lang="en-US" sz="2000" dirty="0">
                <a:latin typeface="Times New Roman" panose="02020603050405020304" pitchFamily="18" charset="0"/>
                <a:cs typeface="Times New Roman" panose="02020603050405020304" pitchFamily="18" charset="0"/>
              </a:rPr>
              <a:t>the price of each </a:t>
            </a:r>
            <a:r>
              <a:rPr lang="en-US" sz="2000" dirty="0" smtClean="0">
                <a:latin typeface="Times New Roman" panose="02020603050405020304" pitchFamily="18" charset="0"/>
                <a:cs typeface="Times New Roman" panose="02020603050405020304" pitchFamily="18" charset="0"/>
              </a:rPr>
              <a:t>launch</a:t>
            </a:r>
          </a:p>
          <a:p>
            <a:pPr marL="0" indent="0">
              <a:buNone/>
            </a:pPr>
            <a:r>
              <a:rPr lang="en-US" sz="2000" dirty="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etermine </a:t>
            </a:r>
            <a:r>
              <a:rPr lang="en-US" sz="2000" dirty="0">
                <a:latin typeface="Times New Roman" panose="02020603050405020304" pitchFamily="18" charset="0"/>
                <a:cs typeface="Times New Roman" panose="02020603050405020304" pitchFamily="18" charset="0"/>
              </a:rPr>
              <a:t>if </a:t>
            </a:r>
            <a:r>
              <a:rPr lang="en-US" sz="2000" dirty="0" err="1">
                <a:latin typeface="Times New Roman" panose="02020603050405020304" pitchFamily="18" charset="0"/>
                <a:cs typeface="Times New Roman" panose="02020603050405020304" pitchFamily="18" charset="0"/>
              </a:rPr>
              <a:t>SpaceX</a:t>
            </a:r>
            <a:r>
              <a:rPr lang="en-US" sz="2000" dirty="0">
                <a:latin typeface="Times New Roman" panose="02020603050405020304" pitchFamily="18" charset="0"/>
                <a:cs typeface="Times New Roman" panose="02020603050405020304" pitchFamily="18" charset="0"/>
              </a:rPr>
              <a:t> will reuse the first </a:t>
            </a:r>
            <a:r>
              <a:rPr lang="en-US" sz="2000" dirty="0" smtClean="0">
                <a:latin typeface="Times New Roman" panose="02020603050405020304" pitchFamily="18" charset="0"/>
                <a:cs typeface="Times New Roman" panose="02020603050405020304" pitchFamily="18" charset="0"/>
              </a:rPr>
              <a:t>stage</a:t>
            </a: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32756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Total success Launch by all Sites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1"/>
          </p:nvPr>
        </p:nvSpPr>
        <p:spPr>
          <a:xfrm>
            <a:off x="677334" y="2543215"/>
            <a:ext cx="3528266" cy="3498147"/>
          </a:xfrm>
        </p:spPr>
        <p:txBody>
          <a:bodyPr>
            <a:normAutofit lnSpcReduction="10000"/>
          </a:bodyPr>
          <a:lstStyle/>
          <a:p>
            <a:r>
              <a:rPr lang="en-US" sz="3000" dirty="0" smtClean="0">
                <a:latin typeface="Times New Roman" panose="02020603050405020304" pitchFamily="18" charset="0"/>
                <a:cs typeface="Times New Roman" panose="02020603050405020304" pitchFamily="18" charset="0"/>
              </a:rPr>
              <a:t>Pie chart beside shows us total successful launches, which site had best results, how was it compared to other sites.</a:t>
            </a:r>
            <a:endParaRPr lang="en-US" sz="3000" dirty="0">
              <a:latin typeface="Times New Roman" panose="02020603050405020304" pitchFamily="18" charset="0"/>
              <a:cs typeface="Times New Roman" panose="02020603050405020304" pitchFamily="18" charset="0"/>
            </a:endParaRPr>
          </a:p>
          <a:p>
            <a:pPr marL="0" indent="0">
              <a:buNone/>
            </a:pPr>
            <a:endParaRPr lang="en-US" dirty="0"/>
          </a:p>
          <a:p>
            <a:endParaRPr lang="en-US"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2" name="Picture 1"/>
          <p:cNvPicPr>
            <a:picLocks noChangeAspect="1"/>
          </p:cNvPicPr>
          <p:nvPr/>
        </p:nvPicPr>
        <p:blipFill>
          <a:blip r:embed="rId2"/>
          <a:stretch>
            <a:fillRect/>
          </a:stretch>
        </p:blipFill>
        <p:spPr>
          <a:xfrm>
            <a:off x="5449784" y="2351902"/>
            <a:ext cx="6542348" cy="326795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F3B9A-D9F5-884E-AFE5-77CA0D65D031}"/>
              </a:ext>
            </a:extLst>
          </p:cNvPr>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Success and Failure of site with highest ratio of success</a:t>
            </a:r>
            <a:endParaRPr lang="en-US"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1"/>
          </p:nvPr>
        </p:nvSpPr>
        <p:spPr>
          <a:xfrm>
            <a:off x="677334" y="2160590"/>
            <a:ext cx="5273761" cy="3130938"/>
          </a:xfrm>
        </p:spPr>
        <p:txBody>
          <a:bodyPr>
            <a:normAutofit/>
          </a:bodyPr>
          <a:lstStyle/>
          <a:p>
            <a:r>
              <a:rPr lang="en-US" sz="2500" dirty="0" smtClean="0">
                <a:latin typeface="Times New Roman" panose="02020603050405020304" pitchFamily="18" charset="0"/>
                <a:cs typeface="Times New Roman" panose="02020603050405020304" pitchFamily="18" charset="0"/>
              </a:rPr>
              <a:t>Pie chart can show ratio of success for each site via option in drop down</a:t>
            </a:r>
            <a:endParaRPr lang="en-US" sz="2500" dirty="0">
              <a:latin typeface="Times New Roman" panose="02020603050405020304" pitchFamily="18" charset="0"/>
              <a:cs typeface="Times New Roman" panose="02020603050405020304" pitchFamily="18" charset="0"/>
            </a:endParaRPr>
          </a:p>
          <a:p>
            <a:pPr marL="0" indent="0">
              <a:buNone/>
            </a:pPr>
            <a:endParaRPr lang="en-US" sz="2500" dirty="0">
              <a:latin typeface="Times New Roman" panose="02020603050405020304" pitchFamily="18" charset="0"/>
              <a:cs typeface="Times New Roman" panose="02020603050405020304" pitchFamily="18" charset="0"/>
            </a:endParaRPr>
          </a:p>
          <a:p>
            <a:r>
              <a:rPr lang="en-US" sz="2500" dirty="0" smtClean="0">
                <a:latin typeface="Times New Roman" panose="02020603050405020304" pitchFamily="18" charset="0"/>
                <a:cs typeface="Times New Roman" panose="02020603050405020304" pitchFamily="18" charset="0"/>
              </a:rPr>
              <a:t>All of site have high ratio of success and we can easily to switch charts between all sites</a:t>
            </a:r>
            <a:endParaRPr lang="en-US" sz="2500" dirty="0">
              <a:latin typeface="Times New Roman" panose="02020603050405020304" pitchFamily="18" charset="0"/>
              <a:cs typeface="Times New Roman" panose="02020603050405020304" pitchFamily="18" charset="0"/>
            </a:endParaRPr>
          </a:p>
          <a:p>
            <a:pPr marL="0" indent="0">
              <a:buNone/>
            </a:pPr>
            <a:endParaRPr lang="en-US" dirty="0"/>
          </a:p>
          <a:p>
            <a:pPr marL="0" indent="0">
              <a:buNone/>
            </a:pPr>
            <a:endParaRPr lang="en-US" dirty="0"/>
          </a:p>
          <a:p>
            <a:endParaRPr lang="en-US"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2" name="Picture 1"/>
          <p:cNvPicPr>
            <a:picLocks noChangeAspect="1"/>
          </p:cNvPicPr>
          <p:nvPr/>
        </p:nvPicPr>
        <p:blipFill>
          <a:blip r:embed="rId2"/>
          <a:stretch>
            <a:fillRect/>
          </a:stretch>
        </p:blipFill>
        <p:spPr>
          <a:xfrm>
            <a:off x="6180716" y="2097167"/>
            <a:ext cx="6011284" cy="298796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t>Predictive analysis (Classification)</a:t>
            </a:r>
          </a:p>
        </p:txBody>
      </p:sp>
      <p:sp>
        <p:nvSpPr>
          <p:cNvPr id="5" name="Text Placeholder 4">
            <a:extLst>
              <a:ext uri="{FF2B5EF4-FFF2-40B4-BE49-F238E27FC236}">
                <a16:creationId xmlns:a16="http://schemas.microsoft.com/office/drawing/2014/main" id="{1FACB35F-F761-AD43-A90D-CCA232A9EE9C}"/>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14FDC8F1-F98E-B74A-AFE7-5BAA1319DEFF}"/>
              </a:ext>
            </a:extLst>
          </p:cNvPr>
          <p:cNvSpPr>
            <a:spLocks noGrp="1"/>
          </p:cNvSpPr>
          <p:nvPr>
            <p:ph type="sldNum" sz="quarter" idx="12"/>
          </p:nvPr>
        </p:nvSpPr>
        <p:spPr/>
        <p:txBody>
          <a:bodyPr/>
          <a:lstStyle/>
          <a:p>
            <a:fld id="{5075537C-CA84-1446-933C-8E9D027F9201}" type="slidenum">
              <a:rPr lang="en-US" smtClean="0"/>
              <a:t>42</a:t>
            </a:fld>
            <a:endParaRPr lang="en-US"/>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p:txBody>
          <a:bodyPr>
            <a:normAutofit/>
          </a:bodyPr>
          <a:lstStyle/>
          <a:p>
            <a:r>
              <a:rPr lang="en-US" sz="2700" b="1" dirty="0">
                <a:latin typeface="Times New Roman" panose="02020603050405020304" pitchFamily="18" charset="0"/>
                <a:cs typeface="Times New Roman" panose="02020603050405020304" pitchFamily="18" charset="0"/>
              </a:rPr>
              <a:t>Classification Accuracy</a:t>
            </a:r>
          </a:p>
        </p:txBody>
      </p:sp>
      <p:pic>
        <p:nvPicPr>
          <p:cNvPr id="3" name="Picture Placeholder 2"/>
          <p:cNvPicPr>
            <a:picLocks noGrp="1" noChangeAspect="1"/>
          </p:cNvPicPr>
          <p:nvPr>
            <p:ph type="pic" idx="1"/>
          </p:nvPr>
        </p:nvPicPr>
        <p:blipFill rotWithShape="1">
          <a:blip r:embed="rId2"/>
          <a:srcRect l="27344" t="28943" r="22960" b="14337"/>
          <a:stretch/>
        </p:blipFill>
        <p:spPr>
          <a:xfrm>
            <a:off x="1721099" y="0"/>
            <a:ext cx="7552902" cy="4849758"/>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677334" y="5367337"/>
            <a:ext cx="10310456" cy="1039149"/>
          </a:xfrm>
        </p:spPr>
        <p:txBody>
          <a:bodyPr>
            <a:normAutofit fontScale="25000" lnSpcReduction="20000"/>
          </a:bodyPr>
          <a:lstStyle/>
          <a:p>
            <a:r>
              <a:rPr lang="en-US" sz="10000" dirty="0" smtClean="0">
                <a:latin typeface="Times New Roman" panose="02020603050405020304" pitchFamily="18" charset="0"/>
                <a:cs typeface="Times New Roman" panose="02020603050405020304" pitchFamily="18" charset="0"/>
              </a:rPr>
              <a:t>It appears that Tree model classification has the best perform in train dataset. So, we should decide to further with Tree model.</a:t>
            </a:r>
            <a:endParaRPr lang="en-US" sz="10000" dirty="0">
              <a:latin typeface="Times New Roman" panose="02020603050405020304" pitchFamily="18" charset="0"/>
              <a:cs typeface="Times New Roman" panose="02020603050405020304" pitchFamily="18" charset="0"/>
            </a:endParaRPr>
          </a:p>
          <a:p>
            <a:endParaRPr lang="en-US" dirty="0"/>
          </a:p>
          <a:p>
            <a:endParaRPr lang="en-US"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677333" y="397949"/>
            <a:ext cx="8596667" cy="566738"/>
          </a:xfrm>
        </p:spPr>
        <p:txBody>
          <a:bodyPr>
            <a:normAutofit/>
          </a:bodyPr>
          <a:lstStyle/>
          <a:p>
            <a:r>
              <a:rPr lang="en-US" sz="3000" b="1" dirty="0">
                <a:latin typeface="Times New Roman" panose="02020603050405020304" pitchFamily="18" charset="0"/>
                <a:cs typeface="Times New Roman" panose="02020603050405020304" pitchFamily="18" charset="0"/>
              </a:rPr>
              <a:t>Confusion Matrix</a:t>
            </a:r>
          </a:p>
        </p:txBody>
      </p:sp>
      <p:pic>
        <p:nvPicPr>
          <p:cNvPr id="3" name="Picture Placeholder 2"/>
          <p:cNvPicPr>
            <a:picLocks noGrp="1" noChangeAspect="1"/>
          </p:cNvPicPr>
          <p:nvPr>
            <p:ph type="pic" idx="1"/>
          </p:nvPr>
        </p:nvPicPr>
        <p:blipFill rotWithShape="1">
          <a:blip r:embed="rId2"/>
          <a:srcRect l="27866" t="34832" r="45629" b="32314"/>
          <a:stretch/>
        </p:blipFill>
        <p:spPr>
          <a:xfrm>
            <a:off x="5404201" y="397949"/>
            <a:ext cx="5789662" cy="403752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677334" y="1217367"/>
            <a:ext cx="4726868" cy="4823995"/>
          </a:xfrm>
        </p:spPr>
        <p:txBody>
          <a:bodyPr>
            <a:noAutofit/>
          </a:bodyPr>
          <a:lstStyle/>
          <a:p>
            <a:r>
              <a:rPr lang="en-US" sz="2500" dirty="0" smtClean="0">
                <a:latin typeface="Times New Roman" panose="02020603050405020304" pitchFamily="18" charset="0"/>
                <a:cs typeface="Times New Roman" panose="02020603050405020304" pitchFamily="18" charset="0"/>
              </a:rPr>
              <a:t>Beside is confusion matrix of Tree model</a:t>
            </a:r>
          </a:p>
          <a:p>
            <a:r>
              <a:rPr lang="en-US" sz="2500" dirty="0" smtClean="0">
                <a:latin typeface="Times New Roman" panose="02020603050405020304" pitchFamily="18" charset="0"/>
                <a:cs typeface="Times New Roman" panose="02020603050405020304" pitchFamily="18" charset="0"/>
              </a:rPr>
              <a:t>We have test set of 18 samples:</a:t>
            </a:r>
          </a:p>
          <a:p>
            <a:pPr marL="457200" indent="-457200">
              <a:buAutoNum type="arabicPeriod"/>
            </a:pPr>
            <a:r>
              <a:rPr lang="en-US" sz="2500" dirty="0" smtClean="0">
                <a:latin typeface="Times New Roman" panose="02020603050405020304" pitchFamily="18" charset="0"/>
                <a:cs typeface="Times New Roman" panose="02020603050405020304" pitchFamily="18" charset="0"/>
              </a:rPr>
              <a:t>Our model predicted correctly for all “Did not land” launches</a:t>
            </a:r>
          </a:p>
          <a:p>
            <a:pPr marL="457200" indent="-457200">
              <a:buAutoNum type="arabicPeriod"/>
            </a:pPr>
            <a:r>
              <a:rPr lang="en-US" sz="2500" dirty="0" smtClean="0">
                <a:latin typeface="Times New Roman" panose="02020603050405020304" pitchFamily="18" charset="0"/>
                <a:cs typeface="Times New Roman" panose="02020603050405020304" pitchFamily="18" charset="0"/>
              </a:rPr>
              <a:t>It predicted correctly for 12 landed launches, and </a:t>
            </a:r>
            <a:r>
              <a:rPr lang="en-US" sz="2500" dirty="0" err="1" smtClean="0">
                <a:latin typeface="Times New Roman" panose="02020603050405020304" pitchFamily="18" charset="0"/>
                <a:cs typeface="Times New Roman" panose="02020603050405020304" pitchFamily="18" charset="0"/>
              </a:rPr>
              <a:t>faultly</a:t>
            </a:r>
            <a:r>
              <a:rPr lang="en-US" sz="2500" dirty="0" smtClean="0">
                <a:latin typeface="Times New Roman" panose="02020603050405020304" pitchFamily="18" charset="0"/>
                <a:cs typeface="Times New Roman" panose="02020603050405020304" pitchFamily="18" charset="0"/>
              </a:rPr>
              <a:t> for 3 launches which were in fact did not land</a:t>
            </a:r>
            <a:endParaRPr lang="en-US" sz="25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dirty="0"/>
              <a:t>CONCLUSION</a:t>
            </a:r>
          </a:p>
        </p:txBody>
      </p:sp>
      <p:pic>
        <p:nvPicPr>
          <p:cNvPr id="6" name="Content Placeholder 5">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2">
            <a:duotone>
              <a:schemeClr val="accent1">
                <a:shade val="45000"/>
                <a:satMod val="135000"/>
              </a:schemeClr>
              <a:prstClr val="white"/>
            </a:duotone>
          </a:blip>
          <a:stretch>
            <a:fillRect/>
          </a:stretch>
        </p:blipFill>
        <p:spPr>
          <a:xfrm>
            <a:off x="1125967" y="2113896"/>
            <a:ext cx="3054361" cy="3054361"/>
          </a:xfrm>
          <a:prstGeom prst="rect">
            <a:avLst/>
          </a:prstGeom>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a:noAutofit/>
          </a:bodyPr>
          <a:lstStyle/>
          <a:p>
            <a:r>
              <a:rPr lang="en-US" sz="2500" b="1" dirty="0" smtClean="0">
                <a:latin typeface="Times New Roman" panose="02020603050405020304" pitchFamily="18" charset="0"/>
                <a:cs typeface="Times New Roman" panose="02020603050405020304" pitchFamily="18" charset="0"/>
              </a:rPr>
              <a:t>All sites have success rate not too different</a:t>
            </a:r>
          </a:p>
          <a:p>
            <a:r>
              <a:rPr lang="en-US" sz="2500" b="1" dirty="0" smtClean="0">
                <a:latin typeface="Times New Roman" panose="02020603050405020304" pitchFamily="18" charset="0"/>
                <a:cs typeface="Times New Roman" panose="02020603050405020304" pitchFamily="18" charset="0"/>
              </a:rPr>
              <a:t>Success rate is </a:t>
            </a:r>
            <a:r>
              <a:rPr lang="en-US" sz="2500" b="1" dirty="0" err="1" smtClean="0">
                <a:latin typeface="Times New Roman" panose="02020603050405020304" pitchFamily="18" charset="0"/>
                <a:cs typeface="Times New Roman" panose="02020603050405020304" pitchFamily="18" charset="0"/>
              </a:rPr>
              <a:t>overally</a:t>
            </a:r>
            <a:r>
              <a:rPr lang="en-US" sz="2500" b="1" dirty="0" smtClean="0">
                <a:latin typeface="Times New Roman" panose="02020603050405020304" pitchFamily="18" charset="0"/>
                <a:cs typeface="Times New Roman" panose="02020603050405020304" pitchFamily="18" charset="0"/>
              </a:rPr>
              <a:t> increasing over years and may have high correlation with payload mass</a:t>
            </a:r>
          </a:p>
          <a:p>
            <a:r>
              <a:rPr lang="en-US" sz="2500" b="1" dirty="0" smtClean="0">
                <a:latin typeface="Times New Roman" panose="02020603050405020304" pitchFamily="18" charset="0"/>
                <a:cs typeface="Times New Roman" panose="02020603050405020304" pitchFamily="18" charset="0"/>
              </a:rPr>
              <a:t>Tree model was chosen as predictive model classification with accuracy point highest</a:t>
            </a:r>
          </a:p>
          <a:p>
            <a:r>
              <a:rPr lang="en-US" sz="2500" b="1" dirty="0" smtClean="0">
                <a:latin typeface="Times New Roman" panose="02020603050405020304" pitchFamily="18" charset="0"/>
                <a:cs typeface="Times New Roman" panose="02020603050405020304" pitchFamily="18" charset="0"/>
              </a:rPr>
              <a:t>We may need to have more data to have better model train since the number of sample is still very few.</a:t>
            </a:r>
            <a:endParaRPr lang="en-US" sz="25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dirty="0"/>
              <a:t>APPENDIX</a:t>
            </a:r>
          </a:p>
        </p:txBody>
      </p:sp>
      <p:pic>
        <p:nvPicPr>
          <p:cNvPr id="4" name="Content Placeholder 3">
            <a:extLst>
              <a:ext uri="{FF2B5EF4-FFF2-40B4-BE49-F238E27FC236}">
                <a16:creationId xmlns:a16="http://schemas.microsoft.com/office/drawing/2014/main" id="{D5D63823-FC2E-4AC2-93D5-3C2B6F315436}"/>
              </a:ext>
            </a:extLst>
          </p:cNvPr>
          <p:cNvPicPr>
            <a:picLocks noGrp="1" noChangeAspect="1"/>
          </p:cNvPicPr>
          <p:nvPr>
            <p:ph sz="half" idx="1"/>
          </p:nvPr>
        </p:nvPicPr>
        <p:blipFill>
          <a:blip r:embed="rId2">
            <a:duotone>
              <a:schemeClr val="accent1">
                <a:shade val="45000"/>
                <a:satMod val="135000"/>
              </a:schemeClr>
              <a:prstClr val="white"/>
            </a:duotone>
          </a:blip>
          <a:stretch>
            <a:fillRect/>
          </a:stretch>
        </p:blipFill>
        <p:spPr>
          <a:xfrm>
            <a:off x="1055857" y="1849823"/>
            <a:ext cx="3194581" cy="3194581"/>
          </a:xfrm>
          <a:prstGeom prst="rect">
            <a:avLst/>
          </a:prstGeom>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a:lstStyle/>
          <a:p>
            <a:r>
              <a:rPr lang="en-US" dirty="0" err="1" smtClean="0"/>
              <a:t>Github</a:t>
            </a:r>
            <a:r>
              <a:rPr lang="en-US" dirty="0" smtClean="0"/>
              <a:t> for all notebooks:</a:t>
            </a:r>
          </a:p>
          <a:p>
            <a:pPr marL="0" indent="0">
              <a:buNone/>
            </a:pPr>
            <a:r>
              <a:rPr lang="en-US" dirty="0"/>
              <a:t>https://github.com/bdc1987/appiled-data-science-capstone.git</a:t>
            </a:r>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5</a:t>
            </a:fld>
            <a:endParaRPr lang="en-US"/>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347148" y="869430"/>
            <a:ext cx="7006652" cy="530753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solidFill>
                  <a:schemeClr val="tx1"/>
                </a:solidFill>
                <a:latin typeface="Times New Roman" panose="02020603050405020304" pitchFamily="18" charset="0"/>
                <a:cs typeface="Times New Roman" panose="02020603050405020304" pitchFamily="18" charset="0"/>
              </a:rPr>
              <a:t>Data collection methodology:</a:t>
            </a:r>
          </a:p>
          <a:p>
            <a:pPr lvl="1"/>
            <a:r>
              <a:rPr lang="en-US" dirty="0" smtClean="0">
                <a:solidFill>
                  <a:schemeClr val="tx1"/>
                </a:solidFill>
                <a:latin typeface="Times New Roman" panose="02020603050405020304" pitchFamily="18" charset="0"/>
                <a:cs typeface="Times New Roman" panose="02020603050405020304" pitchFamily="18" charset="0"/>
              </a:rPr>
              <a:t>Data was requested from </a:t>
            </a:r>
            <a:r>
              <a:rPr lang="en-US" dirty="0" err="1" smtClean="0">
                <a:solidFill>
                  <a:schemeClr val="tx1"/>
                </a:solidFill>
                <a:latin typeface="Times New Roman" panose="02020603050405020304" pitchFamily="18" charset="0"/>
                <a:cs typeface="Times New Roman" panose="02020603050405020304" pitchFamily="18" charset="0"/>
              </a:rPr>
              <a:t>SpaceX</a:t>
            </a:r>
            <a:r>
              <a:rPr lang="en-US" dirty="0" smtClean="0">
                <a:solidFill>
                  <a:schemeClr val="tx1"/>
                </a:solidFill>
                <a:latin typeface="Times New Roman" panose="02020603050405020304" pitchFamily="18" charset="0"/>
                <a:cs typeface="Times New Roman" panose="02020603050405020304" pitchFamily="18" charset="0"/>
              </a:rPr>
              <a:t> website (for information of launches) and scraping from Wiki (for results of each launch)</a:t>
            </a:r>
            <a:endParaRPr lang="en-US" dirty="0">
              <a:solidFill>
                <a:schemeClr val="tx1"/>
              </a:solidFill>
              <a:latin typeface="Times New Roman" panose="02020603050405020304" pitchFamily="18" charset="0"/>
              <a:cs typeface="Times New Roman" panose="02020603050405020304" pitchFamily="18" charset="0"/>
            </a:endParaRPr>
          </a:p>
          <a:p>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Perform data wrangling</a:t>
            </a:r>
          </a:p>
          <a:p>
            <a:pPr lvl="1"/>
            <a:r>
              <a:rPr lang="en-US" dirty="0" smtClean="0">
                <a:solidFill>
                  <a:schemeClr val="tx1"/>
                </a:solidFill>
                <a:latin typeface="Times New Roman" panose="02020603050405020304" pitchFamily="18" charset="0"/>
                <a:cs typeface="Times New Roman" panose="02020603050405020304" pitchFamily="18" charset="0"/>
              </a:rPr>
              <a:t>Change type of some </a:t>
            </a:r>
            <a:r>
              <a:rPr lang="en-US" dirty="0" err="1" smtClean="0">
                <a:solidFill>
                  <a:schemeClr val="tx1"/>
                </a:solidFill>
                <a:latin typeface="Times New Roman" panose="02020603050405020304" pitchFamily="18" charset="0"/>
                <a:cs typeface="Times New Roman" panose="02020603050405020304" pitchFamily="18" charset="0"/>
              </a:rPr>
              <a:t>colums</a:t>
            </a:r>
            <a:r>
              <a:rPr lang="en-US" dirty="0" smtClean="0">
                <a:solidFill>
                  <a:schemeClr val="tx1"/>
                </a:solidFill>
                <a:latin typeface="Times New Roman" panose="02020603050405020304" pitchFamily="18" charset="0"/>
                <a:cs typeface="Times New Roman" panose="02020603050405020304" pitchFamily="18" charset="0"/>
              </a:rPr>
              <a:t>, replace missing data with mean, change all independent variable using one-hot encoding</a:t>
            </a:r>
            <a:endParaRPr lang="en-US" dirty="0">
              <a:solidFill>
                <a:schemeClr val="tx1"/>
              </a:solidFill>
              <a:latin typeface="Times New Roman" panose="02020603050405020304" pitchFamily="18" charset="0"/>
              <a:cs typeface="Times New Roman" panose="02020603050405020304" pitchFamily="18" charset="0"/>
            </a:endParaRPr>
          </a:p>
          <a:p>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Perform exploratory data analysis (EDA) using visualization and SQL</a:t>
            </a:r>
          </a:p>
          <a:p>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Perform interactive visual analytics using Folium and Plotly Dash</a:t>
            </a:r>
          </a:p>
          <a:p>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Perform predictive analysis using classification models</a:t>
            </a:r>
          </a:p>
          <a:p>
            <a:pPr lvl="1"/>
            <a:r>
              <a:rPr lang="en-US" dirty="0" smtClean="0">
                <a:solidFill>
                  <a:schemeClr val="tx1"/>
                </a:solidFill>
                <a:latin typeface="Times New Roman" panose="02020603050405020304" pitchFamily="18" charset="0"/>
                <a:cs typeface="Times New Roman" panose="02020603050405020304" pitchFamily="18" charset="0"/>
              </a:rPr>
              <a:t>Perform predictive analysis using classification models, how to build, tune, evaluate classification models</a:t>
            </a:r>
            <a:endParaRPr lang="en-US" dirty="0">
              <a:solidFill>
                <a:schemeClr val="tx1"/>
              </a:solidFill>
              <a:latin typeface="Times New Roman" panose="02020603050405020304" pitchFamily="18" charset="0"/>
              <a:cs typeface="Times New Roman" panose="02020603050405020304" pitchFamily="18" charset="0"/>
            </a:endParaRPr>
          </a:p>
          <a:p>
            <a:pPr lvl="1"/>
            <a:endParaRPr lang="en-US" sz="1800" dirty="0"/>
          </a:p>
        </p:txBody>
      </p:sp>
      <p:pic>
        <p:nvPicPr>
          <p:cNvPr id="5" name="Picture 4">
            <a:extLst>
              <a:ext uri="{FF2B5EF4-FFF2-40B4-BE49-F238E27FC236}">
                <a16:creationId xmlns:a16="http://schemas.microsoft.com/office/drawing/2014/main" id="{D67BC1C6-7E6A-1F48-8526-B99806B6E370}"/>
              </a:ext>
            </a:extLst>
          </p:cNvPr>
          <p:cNvPicPr>
            <a:picLocks noChangeAspect="1"/>
          </p:cNvPicPr>
          <p:nvPr/>
        </p:nvPicPr>
        <p:blipFill>
          <a:blip r:embed="rId3">
            <a:duotone>
              <a:schemeClr val="accent1">
                <a:shade val="45000"/>
                <a:satMod val="135000"/>
              </a:schemeClr>
              <a:prstClr val="white"/>
            </a:duotone>
          </a:blip>
          <a:stretch>
            <a:fillRect/>
          </a:stretch>
        </p:blipFill>
        <p:spPr>
          <a:xfrm>
            <a:off x="979655" y="1831709"/>
            <a:ext cx="3194581" cy="3194581"/>
          </a:xfrm>
          <a:prstGeom prst="rect">
            <a:avLst/>
          </a:prstGeom>
        </p:spPr>
      </p:pic>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18F41-388B-9F49-B083-9363E48C4D6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Methodology</a:t>
            </a:r>
          </a:p>
        </p:txBody>
      </p:sp>
      <p:sp>
        <p:nvSpPr>
          <p:cNvPr id="5" name="Text Placeholder 4">
            <a:extLst>
              <a:ext uri="{FF2B5EF4-FFF2-40B4-BE49-F238E27FC236}">
                <a16:creationId xmlns:a16="http://schemas.microsoft.com/office/drawing/2014/main" id="{1FACB35F-F761-AD43-A90D-CCA232A9EE9C}"/>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p:txBody>
          <a:bodyPr/>
          <a:lstStyle/>
          <a:p>
            <a:fld id="{5075537C-CA84-1446-933C-8E9D027F9201}" type="slidenum">
              <a:rPr lang="en-US" smtClean="0"/>
              <a:t>6</a:t>
            </a:fld>
            <a:endParaRPr lang="en-US"/>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153192"/>
            <a:ext cx="10515600" cy="1325563"/>
          </a:xfrm>
        </p:spPr>
        <p:txBody>
          <a:bodyPr>
            <a:normAutofit/>
          </a:bodyPr>
          <a:lstStyle/>
          <a:p>
            <a:r>
              <a:rPr lang="en-US" sz="4000" dirty="0">
                <a:latin typeface="Times New Roman" panose="02020603050405020304" pitchFamily="18" charset="0"/>
                <a:cs typeface="Times New Roman" panose="02020603050405020304" pitchFamily="18" charset="0"/>
              </a:rPr>
              <a:t>Data collection</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816245794"/>
              </p:ext>
            </p:extLst>
          </p:nvPr>
        </p:nvGraphicFramePr>
        <p:xfrm>
          <a:off x="344773" y="1588957"/>
          <a:ext cx="11557417" cy="47673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607760" y="196578"/>
            <a:ext cx="3854528" cy="1278466"/>
          </a:xfrm>
        </p:spPr>
        <p:txBody>
          <a:bodyPr>
            <a:normAutofit/>
          </a:bodyPr>
          <a:lstStyle/>
          <a:p>
            <a:r>
              <a:rPr lang="en-US" sz="3000" dirty="0">
                <a:latin typeface="Times New Roman" panose="02020603050405020304" pitchFamily="18" charset="0"/>
                <a:cs typeface="Times New Roman" panose="02020603050405020304" pitchFamily="18" charset="0"/>
              </a:rPr>
              <a:t>Data collection – Web scraping</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graphicFrame>
        <p:nvGraphicFramePr>
          <p:cNvPr id="7" name="Diagram 6"/>
          <p:cNvGraphicFramePr/>
          <p:nvPr>
            <p:extLst>
              <p:ext uri="{D42A27DB-BD31-4B8C-83A1-F6EECF244321}">
                <p14:modId xmlns:p14="http://schemas.microsoft.com/office/powerpoint/2010/main" val="2982678232"/>
              </p:ext>
            </p:extLst>
          </p:nvPr>
        </p:nvGraphicFramePr>
        <p:xfrm>
          <a:off x="974361" y="1130144"/>
          <a:ext cx="10852879" cy="55013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6AA8-EBEF-5C40-A8EA-9C70243211B5}"/>
              </a:ext>
            </a:extLst>
          </p:cNvPr>
          <p:cNvSpPr>
            <a:spLocks noGrp="1"/>
          </p:cNvSpPr>
          <p:nvPr>
            <p:ph type="title"/>
          </p:nvPr>
        </p:nvSpPr>
        <p:spPr>
          <a:xfrm>
            <a:off x="838200" y="153192"/>
            <a:ext cx="10515600" cy="1325563"/>
          </a:xfrm>
        </p:spPr>
        <p:txBody>
          <a:bodyPr/>
          <a:lstStyle/>
          <a:p>
            <a:r>
              <a:rPr lang="en-US" dirty="0">
                <a:latin typeface="Times New Roman" panose="02020603050405020304" pitchFamily="18" charset="0"/>
                <a:cs typeface="Times New Roman" panose="02020603050405020304" pitchFamily="18" charset="0"/>
              </a:rPr>
              <a:t>Data wrangling</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29473838"/>
              </p:ext>
            </p:extLst>
          </p:nvPr>
        </p:nvGraphicFramePr>
        <p:xfrm>
          <a:off x="677863" y="834887"/>
          <a:ext cx="10881346" cy="49695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f80a141d-92ca-4d3d-9308-f7e7b1d44ce8"/>
    <ds:schemaRef ds:uri="http://purl.org/dc/dcmitype/"/>
    <ds:schemaRef ds:uri="http://purl.org/dc/terms/"/>
    <ds:schemaRef ds:uri="http://schemas.microsoft.com/office/infopath/2007/PartnerControls"/>
    <ds:schemaRef ds:uri="http://schemas.microsoft.com/office/2006/documentManagement/types"/>
    <ds:schemaRef ds:uri="http://www.w3.org/XML/1998/namespace"/>
    <ds:schemaRef ds:uri="155be751-a274-42e8-93fb-f39d3b9bccc8"/>
    <ds:schemaRef ds:uri="http://schemas.openxmlformats.org/package/2006/metadata/core-propertie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TM02900688[[fn=Facet]]</Template>
  <TotalTime>2343</TotalTime>
  <Words>1809</Words>
  <Application>Microsoft Office PowerPoint</Application>
  <PresentationFormat>Widescreen</PresentationFormat>
  <Paragraphs>262</Paragraphs>
  <Slides>46</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IBM Plex Mono Text</vt:lpstr>
      <vt:lpstr>Times New Roman</vt:lpstr>
      <vt:lpstr>Trebuchet MS</vt:lpstr>
      <vt:lpstr>Wingdings 3</vt:lpstr>
      <vt:lpstr>Facet</vt:lpstr>
      <vt:lpstr>Data Science Capstone project</vt:lpstr>
      <vt:lpstr>Outline</vt:lpstr>
      <vt:lpstr>Executive Summary</vt:lpstr>
      <vt:lpstr>Introduction</vt:lpstr>
      <vt:lpstr>Methodology</vt:lpstr>
      <vt:lpstr>Methodology</vt:lpstr>
      <vt:lpstr>Data collection</vt:lpstr>
      <vt:lpstr>Data collection – Web scraping</vt:lpstr>
      <vt:lpstr>Data wrangling</vt:lpstr>
      <vt:lpstr>EDA with data visualization</vt:lpstr>
      <vt:lpstr>EDA with SQL</vt:lpstr>
      <vt:lpstr>Build an interactive map with Folium</vt:lpstr>
      <vt:lpstr>Build a Dashboard with Plotly Dash</vt:lpstr>
      <vt:lpstr>Predictive analysis (Classification)  </vt:lpstr>
      <vt:lpstr>Results</vt:lpstr>
      <vt:lpstr>EDA with Visualization</vt:lpstr>
      <vt:lpstr>Flight Number vs. Launch Site</vt:lpstr>
      <vt:lpstr>Payload vs. Launch Site</vt:lpstr>
      <vt:lpstr>Success rate vs. Orbit type</vt:lpstr>
      <vt:lpstr>Flight Number vs. Orbit type</vt:lpstr>
      <vt:lpstr>Payload vs. Orbit type</vt:lpstr>
      <vt:lpstr>Launch success yearly trend</vt:lpstr>
      <vt:lpstr>EDA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success count between 2010-06-04 and 2017-03-20</vt:lpstr>
      <vt:lpstr>Interactive map with Folium</vt:lpstr>
      <vt:lpstr>Locations of all Launches Sites</vt:lpstr>
      <vt:lpstr>Success/ Failure launches for each site</vt:lpstr>
      <vt:lpstr>Distance between launch site and its proximities</vt:lpstr>
      <vt:lpstr>Build a Dashboard with Plotly Dash</vt:lpstr>
      <vt:lpstr>Overview of Dashboard by default option</vt:lpstr>
      <vt:lpstr>Total success Launch by all Sites</vt:lpstr>
      <vt:lpstr>Success and Failure of site with highest ratio of success</vt:lpstr>
      <vt:lpstr>Predictive analysis (Classification)</vt:lpstr>
      <vt:lpstr>Classification Accuracy</vt:lpstr>
      <vt:lpstr>Confusion Matrix</vt:lpstr>
      <vt:lpstr>CONCLUSION</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Windows User</cp:lastModifiedBy>
  <cp:revision>429</cp:revision>
  <dcterms:created xsi:type="dcterms:W3CDTF">2021-04-29T18:58:34Z</dcterms:created>
  <dcterms:modified xsi:type="dcterms:W3CDTF">2021-08-18T11:06:31Z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